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1" r:id="rId1"/>
  </p:sldMasterIdLst>
  <p:notesMasterIdLst>
    <p:notesMasterId r:id="rId45"/>
  </p:notesMasterIdLst>
  <p:sldIdLst>
    <p:sldId id="663" r:id="rId2"/>
    <p:sldId id="260" r:id="rId3"/>
    <p:sldId id="666" r:id="rId4"/>
    <p:sldId id="675" r:id="rId5"/>
    <p:sldId id="676" r:id="rId6"/>
    <p:sldId id="677" r:id="rId7"/>
    <p:sldId id="678" r:id="rId8"/>
    <p:sldId id="679" r:id="rId9"/>
    <p:sldId id="680" r:id="rId10"/>
    <p:sldId id="685" r:id="rId11"/>
    <p:sldId id="681" r:id="rId12"/>
    <p:sldId id="668" r:id="rId13"/>
    <p:sldId id="683" r:id="rId14"/>
    <p:sldId id="682" r:id="rId15"/>
    <p:sldId id="684" r:id="rId16"/>
    <p:sldId id="674" r:id="rId17"/>
    <p:sldId id="661" r:id="rId18"/>
    <p:sldId id="257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</p:sldIdLst>
  <p:sldSz cx="12192000" cy="6858000"/>
  <p:notesSz cx="6858000" cy="9144000"/>
  <p:embeddedFontLst>
    <p:embeddedFont>
      <p:font typeface="08SeoulNamsan vert" panose="02020603020101020101" pitchFamily="18" charset="-127"/>
      <p:regular r:id="rId46"/>
    </p:embeddedFont>
    <p:embeddedFont>
      <p:font typeface="굴림" panose="020B0600000101010101" pitchFamily="34" charset="-127"/>
      <p:regular r:id="rId47"/>
    </p:embeddedFont>
    <p:embeddedFont>
      <p:font typeface="Noto Sans CJK KR" panose="020B0500000000000000" pitchFamily="34" charset="-128"/>
      <p:regular r:id="rId48"/>
      <p:bold r:id="rId49"/>
    </p:embeddedFont>
    <p:embeddedFont>
      <p:font typeface="SpoqaHanSans" panose="020B0500000000000000" pitchFamily="34" charset="-128"/>
      <p:regular r:id="rId50"/>
      <p:bold r:id="rId51"/>
    </p:embeddedFont>
    <p:embeddedFont>
      <p:font typeface="SpoqaHanSans Light" panose="020B0300000000000000" pitchFamily="34" charset="-128"/>
      <p:regular r:id="rId52"/>
      <p:bold r:id="rId53"/>
    </p:embeddedFont>
    <p:embeddedFont>
      <p:font typeface="08SeoulNamsan M" panose="02020603020101020101" pitchFamily="18" charset="-127"/>
      <p:regular r:id="rId54"/>
    </p:embeddedFont>
    <p:embeddedFont>
      <p:font typeface="맑은 고딕" panose="020B0503020000020004" pitchFamily="34" charset="-127"/>
      <p:regular r:id="rId55"/>
      <p:bold r:id="rId56"/>
    </p:embeddedFont>
    <p:embeddedFont>
      <p:font typeface="Arial Rounded MT Bold" panose="020F0704030504030204" pitchFamily="34" charset="0"/>
      <p:bold r:id="rId57"/>
    </p:embeddedFont>
    <p:embeddedFont>
      <p:font typeface="Gill Sans MT" panose="020B0502020104020203" pitchFamily="34" charset="0"/>
      <p:regular r:id="rId58"/>
      <p:bold r:id="rId59"/>
      <p:italic r:id="rId60"/>
      <p:boldItalic r:id="rId61"/>
    </p:embeddedFont>
    <p:embeddedFont>
      <p:font typeface="Montserrat" pitchFamily="2" charset="0"/>
      <p:regular r:id="rId62"/>
      <p:bold r:id="rId63"/>
      <p:italic r:id="rId64"/>
      <p:boldItalic r:id="rId6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59">
          <p15:clr>
            <a:srgbClr val="A4A3A4"/>
          </p15:clr>
        </p15:guide>
        <p15:guide id="2" pos="383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56D5"/>
    <a:srgbClr val="F39926"/>
    <a:srgbClr val="47CFFF"/>
    <a:srgbClr val="FAF654"/>
    <a:srgbClr val="FAF644"/>
    <a:srgbClr val="F4F428"/>
    <a:srgbClr val="EFA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8"/>
    <p:restoredTop sz="94444"/>
  </p:normalViewPr>
  <p:slideViewPr>
    <p:cSldViewPr snapToGrid="0" snapToObjects="1">
      <p:cViewPr varScale="1">
        <p:scale>
          <a:sx n="105" d="100"/>
          <a:sy n="105" d="100"/>
        </p:scale>
        <p:origin x="880" y="200"/>
      </p:cViewPr>
      <p:guideLst>
        <p:guide orient="horz" pos="2159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3928" y="224"/>
      </p:cViewPr>
      <p:guideLst>
        <p:guide orient="horz" pos="2159"/>
        <p:guide pos="383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63" Type="http://schemas.openxmlformats.org/officeDocument/2006/relationships/font" Target="fonts/font18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1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font" Target="fonts/font19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5.fntdata"/><Relationship Id="rId55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B56E1E-5EE6-9647-87F5-DEA9AD21627A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E2324-1D11-9041-A168-AD367FB5EA5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64488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71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algn="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10</a:t>
            </a:fld>
            <a:endParaRPr lang="en-US" altLang="ko-KR" sz="120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8608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algn="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11</a:t>
            </a:fld>
            <a:endParaRPr lang="en-US" altLang="ko-KR" sz="120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9878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698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7293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2255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27803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3453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algn="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17</a:t>
            </a:fld>
            <a:endParaRPr lang="en-US" altLang="ko-KR" sz="120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41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60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4679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algn="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4</a:t>
            </a:fld>
            <a:endParaRPr lang="en-US" altLang="ko-KR" sz="120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746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algn="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5</a:t>
            </a:fld>
            <a:endParaRPr lang="en-US" altLang="ko-KR" sz="120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974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algn="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6</a:t>
            </a:fld>
            <a:endParaRPr lang="en-US" altLang="ko-KR" sz="120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8394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48BC59-B156-4CDC-810F-CE81BB6BE06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923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algn="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8</a:t>
            </a:fld>
            <a:endParaRPr lang="en-US" altLang="ko-KR" sz="120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8317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anchor="t">
            <a:noAutofit/>
          </a:bodyPr>
          <a:lstStyle/>
          <a:p>
            <a:pPr marL="0" indent="0" algn="l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anchor="b">
            <a:noAutofit/>
          </a:bodyPr>
          <a:lstStyle/>
          <a:p>
            <a:pPr marL="0" indent="0" algn="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9</a:t>
            </a:fld>
            <a:endParaRPr lang="en-US" altLang="ko-KR" sz="1200" b="0" strike="noStrike" cap="none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7892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4719F-B8D0-FE47-980E-58D722D2AC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1133219-FA6D-724E-8693-B440A61E8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35F113-2078-B045-9A18-CBE0CCD58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7A69F2-05B2-3F45-B0C3-27E2314EE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499C19-FCF6-5746-9018-46E99E2E6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10681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536D7A-2966-DD4A-A4D6-5966802FB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73AA58-D43B-3B42-AA4F-A06163CAB4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9939CA-F824-D44A-AED0-4459B141C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8CAB34-2023-1347-8BA1-A96E19365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B563B4-712A-0940-A24A-707F47B4A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71850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738FF33-4B31-9044-A2A6-144D2C9D8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3B7751-A399-C24E-947B-C62DFB87B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F8C4EF-2965-C341-A5EA-335A28DF7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BE8F40-F8C7-F64B-A86F-9CD0D1065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3D989C-CE07-C447-996E-5679F2885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9670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  <a:prstGeom prst="rect">
            <a:avLst/>
          </a:prstGeom>
        </p:spPr>
        <p:txBody>
          <a:bodyPr vert="horz" wrap="square" lIns="91440" tIns="45720" rIns="91440" bIns="45720" anchor="b">
            <a:normAutofit/>
          </a:bodyPr>
          <a:lstStyle/>
          <a:p>
            <a:pPr marL="0" indent="0" algn="ctr" defTabSz="91440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000" b="0" strike="noStrike" cap="none" dirty="0"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/>
          </p:nvPr>
        </p:nvSpPr>
        <p:spPr>
          <a:xfrm>
            <a:off x="1524000" y="3602355"/>
            <a:ext cx="9144635" cy="165608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ctr" defTabSz="914400" fontAlgn="auto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400" b="0" strike="noStrike" cap="none" dirty="0"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/>
          </p:nvPr>
        </p:nvSpPr>
        <p:spPr>
          <a:xfrm>
            <a:off x="8382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ko-KR" altLang="en-US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2018. 9. 20.</a:t>
            </a:fld>
            <a:endParaRPr lang="ko-KR" altLang="en-US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/>
          </p:nvPr>
        </p:nvSpPr>
        <p:spPr>
          <a:xfrm>
            <a:off x="4038600" y="6356350"/>
            <a:ext cx="41154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/>
          </p:nvPr>
        </p:nvSpPr>
        <p:spPr>
          <a:xfrm>
            <a:off x="8610600" y="6356350"/>
            <a:ext cx="2743835" cy="365760"/>
          </a:xfrm>
          <a:prstGeom prst="rect">
            <a:avLst/>
          </a:prstGeom>
        </p:spPr>
        <p:txBody>
          <a:bodyPr vert="horz" wrap="square" lIns="91440" tIns="45720" rIns="91440" bIns="45720" anchor="ctr">
            <a:noAutofit/>
          </a:bodyPr>
          <a:lstStyle/>
          <a:p>
            <a:pPr marL="0" indent="0" algn="r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solidFill>
                  <a:schemeClr val="tx1">
                    <a:tint val="75000"/>
                  </a:schemeClr>
                </a:solidFill>
                <a:latin typeface="맑은 고딕" charset="0"/>
                <a:ea typeface="맑은 고딕" charset="0"/>
              </a:rPr>
              <a:t>‹#›</a:t>
            </a:fld>
            <a:endParaRPr lang="en-US" altLang="ko-KR" sz="1200" b="0" strike="noStrike" cap="none" dirty="0">
              <a:solidFill>
                <a:schemeClr val="tx1">
                  <a:tint val="7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77665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6BD2DF-B326-3446-822C-B004B6AC5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931AA3-F672-A542-B5FA-DF24FC486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131AEB-5D8E-D54C-A88A-2743C5E85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2ADC72-ECA7-E645-B5AD-14B02FB84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A9EDCD-109F-3641-8465-E1B93B154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69373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917EDA-CED3-834E-9607-27DBCBFFB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26E284-D733-034C-8CD5-7FEF0E738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838A73-A0C1-F94E-A639-2476E887D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F15E49-7391-FC43-92A8-6EFB1F665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BFEF14-A1B1-6D40-B362-8BBAC77FC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8228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A032B3-3236-FD4C-8B86-A9891DE7A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134907-F89A-8C4B-9EA4-F74D02A9C4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F8F431-72FC-AF49-9B7B-B206C235F7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DE5E0F-C422-AD40-8459-6A30242A3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23F9F3-108B-D941-B866-F60FF110E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D57B9F-DBF9-734C-911D-ABBFB7655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8773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183B86-3C38-D34A-A7CB-F6FDC6948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C57ABC-C09D-0C46-9584-0F4C3CAD42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7034BE-C719-8042-BC3E-6D1686051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2CC647-2E3B-624A-8B1D-337FCF1DF7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66BCF5C-00DC-0E46-948E-D05B0D08A3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58E4514-0312-3E4B-B239-F0847F0C4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61FC23F-875D-6440-AA33-10E6211BC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44CA57-48C8-3B4A-9C27-77F9BE0DF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22769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56B5A2-92BB-9947-B4AB-13860923F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C1F0C6-5469-C049-988C-4B9C196B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2B2B5C5-2BBD-B449-AA12-5CCD3E2C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24DEEB-DD60-9844-9457-7DA2E1931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8905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006F3C7-7230-7243-9E3A-AD3399596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E635CA7-3135-7841-B18E-BBC85F299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A8B626-041A-BE42-BD17-766ED4764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5825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3AE8AF-605D-1A45-AA73-7CAD2AD8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27829A-39E0-1041-B455-619FEB011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8A08FAE-985E-8343-B6EE-7EDCD8E4B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592DFB-8EE5-4747-81C1-48620769B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5E791B-A0CA-AB4B-807C-16748FDF2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12D9DF-C6AA-6340-B915-2DAA8DF3B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0675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39AD86-120E-164C-A0F9-FDBA7DEA7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F33F2B-98EA-E949-8B02-9AB6E5D4C9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CB87661-CFFD-3A45-A7D8-60B2BE250E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3AE760-9210-424D-A68E-4EECA1577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58792E-AAFC-9F41-A818-3D5F57168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FA32D4-89F4-0C41-B28D-3210C63DB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5601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8CD7891-EA2C-6145-868D-5629332A0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BA8907-E415-7F48-BED6-1D735B74E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 편집</a:t>
            </a:r>
          </a:p>
          <a:p>
            <a:pPr lvl="1"/>
            <a:r>
              <a:rPr kumimoji="1" lang="ko-KR" altLang="en-US" dirty="0"/>
              <a:t>둘째 수준</a:t>
            </a:r>
          </a:p>
          <a:p>
            <a:pPr lvl="2"/>
            <a:r>
              <a:rPr kumimoji="1" lang="ko-KR" altLang="en-US" dirty="0"/>
              <a:t>셋째 수준</a:t>
            </a:r>
          </a:p>
          <a:p>
            <a:pPr lvl="3"/>
            <a:r>
              <a:rPr kumimoji="1" lang="ko-KR" altLang="en-US" dirty="0"/>
              <a:t>넷째 수준</a:t>
            </a:r>
          </a:p>
          <a:p>
            <a:pPr lvl="4"/>
            <a:r>
              <a:rPr kumimoji="1"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973A7D-5C17-5948-BCBD-2588C4B5A8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D381B-BAFF-6A48-A2B4-A85AC6EDD43E}" type="datetimeFigureOut">
              <a:rPr kumimoji="1" lang="ko-KR" altLang="en-US" smtClean="0"/>
              <a:t>2018. 9. 20.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17E613-EC74-8643-AB79-A0B85C9D97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6BC559-4999-2B4A-9A23-D0BCB28146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6B36B-1D95-924A-88ED-B43FD345C4B3}" type="slidenum">
              <a:rPr kumimoji="1" lang="ko-KR" altLang="en-US" smtClean="0"/>
              <a:t>‹#›</a:t>
            </a:fld>
            <a:endParaRPr kumimoji="1"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B747B9C-9DF6-344F-9028-A5F26E6027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b="39859"/>
          <a:stretch/>
        </p:blipFill>
        <p:spPr>
          <a:xfrm>
            <a:off x="10084222" y="356259"/>
            <a:ext cx="1668390" cy="20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661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3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52E16243-8AFD-A94E-BA00-14AD059EE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4627" y="4853614"/>
            <a:ext cx="9144000" cy="1655445"/>
          </a:xfrm>
        </p:spPr>
        <p:txBody>
          <a:bodyPr>
            <a:normAutofit/>
          </a:bodyPr>
          <a:lstStyle/>
          <a:p>
            <a:pPr algn="l">
              <a:lnSpc>
                <a:spcPct val="80000"/>
              </a:lnSpc>
            </a:pPr>
            <a:r>
              <a:rPr kumimoji="1" lang="ko-KR" altLang="en-US" sz="1400" b="1" dirty="0">
                <a:ln w="0"/>
                <a:latin typeface="SpoqaHanSans" panose="020B0500000000000000" pitchFamily="34" charset="-128"/>
                <a:ea typeface="SpoqaHanSans" panose="020B0500000000000000" pitchFamily="34" charset="-128"/>
              </a:rPr>
              <a:t>멋쟁이사자처럼 </a:t>
            </a:r>
            <a:r>
              <a:rPr kumimoji="1" lang="en-US" altLang="ko-KR" sz="1400" b="1" dirty="0">
                <a:ln w="0"/>
                <a:latin typeface="SpoqaHanSans" panose="020B0500000000000000" pitchFamily="34" charset="-128"/>
                <a:ea typeface="SpoqaHanSans" panose="020B0500000000000000" pitchFamily="34" charset="-128"/>
              </a:rPr>
              <a:t>6</a:t>
            </a:r>
            <a:r>
              <a:rPr kumimoji="1" lang="ko-KR" altLang="en-US" sz="1400" b="1" dirty="0">
                <a:ln w="0"/>
                <a:latin typeface="SpoqaHanSans" panose="020B0500000000000000" pitchFamily="34" charset="-128"/>
                <a:ea typeface="SpoqaHanSans" panose="020B0500000000000000" pitchFamily="34" charset="-128"/>
              </a:rPr>
              <a:t>기</a:t>
            </a:r>
            <a:endParaRPr kumimoji="1" lang="en-US" altLang="ko-KR" sz="1400" b="1" dirty="0">
              <a:ln w="0"/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pPr algn="l">
              <a:lnSpc>
                <a:spcPct val="80000"/>
              </a:lnSpc>
            </a:pPr>
            <a:r>
              <a:rPr kumimoji="1" lang="ko-KR" altLang="en-US" b="1" dirty="0">
                <a:ln w="0"/>
                <a:latin typeface="SpoqaHanSans" panose="020B0500000000000000" pitchFamily="34" charset="-128"/>
                <a:ea typeface="SpoqaHanSans" panose="020B0500000000000000" pitchFamily="34" charset="-128"/>
              </a:rPr>
              <a:t>삼육대학교</a:t>
            </a:r>
            <a:endParaRPr kumimoji="1" lang="en-US" altLang="ko-KR" b="1" dirty="0">
              <a:ln w="0"/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pPr algn="l">
              <a:lnSpc>
                <a:spcPct val="80000"/>
              </a:lnSpc>
            </a:pPr>
            <a:r>
              <a:rPr kumimoji="1" lang="en-US" altLang="ko-KR" sz="2000" b="1" dirty="0">
                <a:ln w="0"/>
                <a:latin typeface="SpoqaHanSans" panose="020B0500000000000000" pitchFamily="34" charset="-128"/>
                <a:ea typeface="SpoqaHanSans" panose="020B0500000000000000" pitchFamily="34" charset="-128"/>
              </a:rPr>
              <a:t>26</a:t>
            </a:r>
            <a:r>
              <a:rPr kumimoji="1" lang="ko-KR" altLang="en-US" sz="2000" b="1" dirty="0">
                <a:ln w="0"/>
                <a:latin typeface="SpoqaHanSans" panose="020B0500000000000000" pitchFamily="34" charset="-128"/>
                <a:ea typeface="SpoqaHanSans" panose="020B0500000000000000" pitchFamily="34" charset="-128"/>
              </a:rPr>
              <a:t>주차 오프라인 세션</a:t>
            </a:r>
            <a:r>
              <a:rPr kumimoji="1" lang="en-US" altLang="ko-KR" sz="2000" b="1" dirty="0">
                <a:ln w="0"/>
                <a:latin typeface="SpoqaHanSans" panose="020B0500000000000000" pitchFamily="34" charset="-128"/>
                <a:ea typeface="SpoqaHanSans" panose="020B0500000000000000" pitchFamily="34" charset="-128"/>
              </a:rPr>
              <a:t>_</a:t>
            </a:r>
            <a:r>
              <a:rPr kumimoji="1" lang="en-US" altLang="ko-KR" sz="2000" b="1" dirty="0" err="1">
                <a:ln w="0"/>
                <a:latin typeface="SpoqaHanSans" panose="020B0500000000000000" pitchFamily="34" charset="-128"/>
                <a:ea typeface="SpoqaHanSans" panose="020B0500000000000000" pitchFamily="34" charset="-128"/>
              </a:rPr>
              <a:t>Javascript</a:t>
            </a:r>
            <a:endParaRPr kumimoji="1" lang="en-US" altLang="ko-KR" sz="700" b="1" dirty="0">
              <a:ln w="0"/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6" name="직각 삼각형[R] 5">
            <a:extLst>
              <a:ext uri="{FF2B5EF4-FFF2-40B4-BE49-F238E27FC236}">
                <a16:creationId xmlns:a16="http://schemas.microsoft.com/office/drawing/2014/main" id="{4D43330E-3181-7847-923B-4290012661DF}"/>
              </a:ext>
            </a:extLst>
          </p:cNvPr>
          <p:cNvSpPr/>
          <p:nvPr/>
        </p:nvSpPr>
        <p:spPr>
          <a:xfrm rot="10800000">
            <a:off x="651437" y="1515774"/>
            <a:ext cx="308610" cy="297180"/>
          </a:xfrm>
          <a:prstGeom prst="rtTriangle">
            <a:avLst/>
          </a:prstGeom>
          <a:solidFill>
            <a:srgbClr val="1956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08SeoulNamsan M" panose="02020603020101020101" pitchFamily="18" charset="-127"/>
              <a:ea typeface="08SeoulNamsan M" panose="02020603020101020101" pitchFamily="18" charset="-127"/>
            </a:endParaRPr>
          </a:p>
        </p:txBody>
      </p:sp>
      <p:sp>
        <p:nvSpPr>
          <p:cNvPr id="8" name="직각 삼각형[R] 7">
            <a:extLst>
              <a:ext uri="{FF2B5EF4-FFF2-40B4-BE49-F238E27FC236}">
                <a16:creationId xmlns:a16="http://schemas.microsoft.com/office/drawing/2014/main" id="{CF9DCC72-55AF-464A-BD1C-30D1D9FC424F}"/>
              </a:ext>
            </a:extLst>
          </p:cNvPr>
          <p:cNvSpPr/>
          <p:nvPr/>
        </p:nvSpPr>
        <p:spPr>
          <a:xfrm rot="10800000" flipH="1">
            <a:off x="7066923" y="4133495"/>
            <a:ext cx="308610" cy="297180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08SeoulNamsan M" panose="02020603020101020101" pitchFamily="18" charset="-127"/>
              <a:ea typeface="08SeoulNamsan M" panose="02020603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C9B81EE-B120-244C-A711-608C89019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627" y="2455042"/>
            <a:ext cx="5101835" cy="128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249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2C6C90C-23CA-CE40-A31F-4DC61922595D}"/>
              </a:ext>
            </a:extLst>
          </p:cNvPr>
          <p:cNvSpPr/>
          <p:nvPr/>
        </p:nvSpPr>
        <p:spPr>
          <a:xfrm>
            <a:off x="1151908" y="712375"/>
            <a:ext cx="885600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2</a:t>
            </a:r>
            <a:r>
              <a:rPr lang="ko-KR" altLang="en-US" sz="32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학기 세션 커리큘럼</a:t>
            </a:r>
            <a:endParaRPr lang="en-US" altLang="ko-KR" sz="1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  <a:p>
            <a:r>
              <a:rPr lang="ko-KR" altLang="en-US" sz="2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  </a:t>
            </a:r>
            <a:endParaRPr lang="en-US" altLang="ko-KR" sz="20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endParaRPr lang="en-US" altLang="ko-KR" sz="2000" b="1" dirty="0">
              <a:effectLst/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3D2614-FAF4-0743-9ED7-997F6392B4D3}"/>
              </a:ext>
            </a:extLst>
          </p:cNvPr>
          <p:cNvSpPr/>
          <p:nvPr/>
        </p:nvSpPr>
        <p:spPr>
          <a:xfrm>
            <a:off x="1151908" y="1681871"/>
            <a:ext cx="33150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b="1" dirty="0">
                <a:latin typeface="Montserrat" pitchFamily="2" charset="0"/>
                <a:ea typeface="SpoqaHanSans" panose="020B0500000000000000" pitchFamily="34" charset="-128"/>
              </a:rPr>
              <a:t>Ruby on Rails</a:t>
            </a:r>
          </a:p>
          <a:p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마무리</a:t>
            </a:r>
            <a:r>
              <a:rPr lang="en-US" altLang="ko-KR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 </a:t>
            </a:r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학교 페이지</a:t>
            </a:r>
            <a:endParaRPr lang="en-US" altLang="ko-KR" sz="24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C51F56C-8423-C245-9974-664EABAC9421}"/>
              </a:ext>
            </a:extLst>
          </p:cNvPr>
          <p:cNvSpPr/>
          <p:nvPr/>
        </p:nvSpPr>
        <p:spPr>
          <a:xfrm>
            <a:off x="788871" y="3642999"/>
            <a:ext cx="4653147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400" dirty="0" err="1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조건문</a:t>
            </a:r>
            <a:endParaRPr lang="en-US" altLang="ko-KR" sz="4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  <a:p>
            <a:pPr algn="ctr"/>
            <a:r>
              <a:rPr lang="ko-KR" altLang="en-US" sz="2000" b="1" dirty="0">
                <a:solidFill>
                  <a:schemeClr val="bg1">
                    <a:lumMod val="85000"/>
                  </a:schemeClr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페이지 마다 다양한 </a:t>
            </a:r>
            <a:r>
              <a:rPr lang="en-US" altLang="ko-KR" sz="2000" b="1" dirty="0">
                <a:solidFill>
                  <a:schemeClr val="bg1">
                    <a:lumMod val="85000"/>
                  </a:schemeClr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if</a:t>
            </a:r>
            <a:r>
              <a:rPr lang="ko-KR" altLang="en-US" sz="2000" b="1" dirty="0">
                <a:solidFill>
                  <a:schemeClr val="bg1">
                    <a:lumMod val="85000"/>
                  </a:schemeClr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문 </a:t>
            </a:r>
            <a:endParaRPr lang="en-US" altLang="ko-KR" sz="20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pPr algn="ctr"/>
            <a:endParaRPr lang="en-US" altLang="ko-KR" sz="4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  <a:p>
            <a:pPr algn="ctr"/>
            <a:endParaRPr lang="en-US" altLang="ko-KR" sz="2800" dirty="0">
              <a:solidFill>
                <a:srgbClr val="1956D5"/>
              </a:solidFill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  <a:p>
            <a:pPr algn="ctr"/>
            <a:endParaRPr lang="en-US" altLang="ko-KR" sz="2800" dirty="0">
              <a:solidFill>
                <a:srgbClr val="1956D5"/>
              </a:solidFill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D416004-04FD-AD48-A674-666CE04121E2}"/>
              </a:ext>
            </a:extLst>
          </p:cNvPr>
          <p:cNvSpPr/>
          <p:nvPr/>
        </p:nvSpPr>
        <p:spPr>
          <a:xfrm>
            <a:off x="3894891" y="3659929"/>
            <a:ext cx="465314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API, Gem</a:t>
            </a:r>
          </a:p>
          <a:p>
            <a:pPr algn="ctr"/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#</a:t>
            </a:r>
            <a:r>
              <a:rPr lang="en-US" altLang="ko-KR" sz="2400" b="1" dirty="0" err="1">
                <a:solidFill>
                  <a:schemeClr val="bg1">
                    <a:lumMod val="85000"/>
                  </a:schemeClr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kakao</a:t>
            </a:r>
            <a:r>
              <a:rPr lang="en-US" altLang="ko-KR" sz="2400" b="1" dirty="0">
                <a:solidFill>
                  <a:schemeClr val="bg1">
                    <a:lumMod val="85000"/>
                  </a:schemeClr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, </a:t>
            </a:r>
            <a:r>
              <a:rPr lang="en-US" altLang="ko-KR" sz="2400" b="1" dirty="0" err="1">
                <a:solidFill>
                  <a:schemeClr val="bg1">
                    <a:lumMod val="85000"/>
                  </a:schemeClr>
                </a:solidFill>
                <a:latin typeface="SpoqaHanSans Light" panose="020B0300000000000000" pitchFamily="34" charset="-128"/>
                <a:ea typeface="SpoqaHanSans Light" panose="020B0300000000000000" pitchFamily="34" charset="-128"/>
              </a:rPr>
              <a:t>facebook</a:t>
            </a:r>
            <a:endParaRPr lang="en-US" altLang="ko-KR" sz="2800" dirty="0">
              <a:solidFill>
                <a:srgbClr val="1956D5"/>
              </a:solidFill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  <a:p>
            <a:pPr algn="ctr"/>
            <a:endParaRPr lang="en-US" altLang="ko-KR" sz="2800" dirty="0">
              <a:solidFill>
                <a:srgbClr val="1956D5"/>
              </a:solidFill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6DFF114-C746-8C4D-83CE-E7DA4EFBD44F}"/>
              </a:ext>
            </a:extLst>
          </p:cNvPr>
          <p:cNvSpPr/>
          <p:nvPr/>
        </p:nvSpPr>
        <p:spPr>
          <a:xfrm>
            <a:off x="7000910" y="3659929"/>
            <a:ext cx="4653147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jQuery</a:t>
            </a:r>
          </a:p>
          <a:p>
            <a:pPr algn="ctr"/>
            <a:r>
              <a:rPr lang="ko-KR" altLang="en-US" sz="2000" b="1" dirty="0">
                <a:solidFill>
                  <a:schemeClr val="bg1">
                    <a:lumMod val="85000"/>
                  </a:schemeClr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적용된 </a:t>
            </a:r>
            <a:r>
              <a:rPr lang="en-US" altLang="ko-KR" sz="2000" b="1" dirty="0" err="1">
                <a:solidFill>
                  <a:schemeClr val="bg1">
                    <a:lumMod val="85000"/>
                  </a:schemeClr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Jquery</a:t>
            </a:r>
            <a:endParaRPr lang="en-US" altLang="ko-KR" sz="2800" dirty="0">
              <a:solidFill>
                <a:srgbClr val="1956D5"/>
              </a:solidFill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  <a:p>
            <a:pPr algn="ctr"/>
            <a:endParaRPr lang="en-US" altLang="ko-KR" sz="2800" dirty="0">
              <a:solidFill>
                <a:srgbClr val="1956D5"/>
              </a:solidFill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2466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2C6C90C-23CA-CE40-A31F-4DC61922595D}"/>
              </a:ext>
            </a:extLst>
          </p:cNvPr>
          <p:cNvSpPr/>
          <p:nvPr/>
        </p:nvSpPr>
        <p:spPr>
          <a:xfrm>
            <a:off x="1151908" y="712375"/>
            <a:ext cx="885600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2</a:t>
            </a:r>
            <a:r>
              <a:rPr lang="ko-KR" altLang="en-US" sz="32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학기 세션 커리큘럼</a:t>
            </a:r>
            <a:endParaRPr lang="en-US" altLang="ko-KR" sz="1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  <a:p>
            <a:r>
              <a:rPr lang="ko-KR" altLang="en-US" sz="2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  </a:t>
            </a:r>
            <a:endParaRPr lang="en-US" altLang="ko-KR" sz="20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endParaRPr lang="en-US" altLang="ko-KR" sz="2000" b="1" dirty="0">
              <a:effectLst/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3D2614-FAF4-0743-9ED7-997F6392B4D3}"/>
              </a:ext>
            </a:extLst>
          </p:cNvPr>
          <p:cNvSpPr/>
          <p:nvPr/>
        </p:nvSpPr>
        <p:spPr>
          <a:xfrm>
            <a:off x="4914545" y="2219687"/>
            <a:ext cx="24091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>
                <a:latin typeface="Montserrat" pitchFamily="2" charset="0"/>
                <a:ea typeface="SpoqaHanSans" panose="020B0500000000000000" pitchFamily="34" charset="-128"/>
              </a:rPr>
              <a:t>PROJECT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DF243FA-47CD-DD45-8810-DA4FB17E8C4B}"/>
              </a:ext>
            </a:extLst>
          </p:cNvPr>
          <p:cNvSpPr/>
          <p:nvPr/>
        </p:nvSpPr>
        <p:spPr>
          <a:xfrm>
            <a:off x="1821401" y="3227325"/>
            <a:ext cx="240919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축제</a:t>
            </a:r>
            <a:endParaRPr lang="en-US" altLang="ko-KR" sz="28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pPr algn="ctr"/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체육대회</a:t>
            </a:r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 소개 사이트</a:t>
            </a:r>
            <a:endParaRPr lang="en-US" altLang="ko-KR" sz="28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0844F5-33A0-FA42-B029-D77A1F6B71F5}"/>
              </a:ext>
            </a:extLst>
          </p:cNvPr>
          <p:cNvSpPr/>
          <p:nvPr/>
        </p:nvSpPr>
        <p:spPr>
          <a:xfrm>
            <a:off x="4914545" y="3442770"/>
            <a:ext cx="240919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학교</a:t>
            </a:r>
            <a:endParaRPr lang="en-US" altLang="ko-KR" sz="28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pPr algn="ctr"/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연합</a:t>
            </a:r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 </a:t>
            </a:r>
            <a:r>
              <a:rPr lang="ko-KR" altLang="en-US" sz="2800" b="1" dirty="0" err="1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해커톤</a:t>
            </a:r>
            <a:endParaRPr lang="en-US" altLang="ko-KR" sz="28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88A2938-2DA0-9C4B-9AB5-FA5EE729F709}"/>
              </a:ext>
            </a:extLst>
          </p:cNvPr>
          <p:cNvSpPr/>
          <p:nvPr/>
        </p:nvSpPr>
        <p:spPr>
          <a:xfrm>
            <a:off x="8007689" y="3442770"/>
            <a:ext cx="240919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공모전</a:t>
            </a:r>
            <a:endParaRPr lang="en-US" altLang="ko-KR" sz="28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pPr algn="ctr"/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대회 참가</a:t>
            </a:r>
            <a:endParaRPr lang="en-US" altLang="ko-KR" sz="28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13851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텍스트상자 10">
            <a:extLst>
              <a:ext uri="{FF2B5EF4-FFF2-40B4-BE49-F238E27FC236}">
                <a16:creationId xmlns:a16="http://schemas.microsoft.com/office/drawing/2014/main" id="{8D9705B9-CBC8-BD4C-A2C8-C2C728F436ED}"/>
              </a:ext>
            </a:extLst>
          </p:cNvPr>
          <p:cNvSpPr txBox="1"/>
          <p:nvPr/>
        </p:nvSpPr>
        <p:spPr>
          <a:xfrm>
            <a:off x="2413680" y="3045047"/>
            <a:ext cx="73247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kumimoji="1" lang="ko-KR" altLang="en-US" sz="6000" b="1" dirty="0" err="1">
                <a:latin typeface="SpoqaHanSans" panose="020B0500000000000000" pitchFamily="34" charset="-128"/>
                <a:ea typeface="SpoqaHanSans" panose="020B0500000000000000" pitchFamily="34" charset="-128"/>
              </a:rPr>
              <a:t>기타공지</a:t>
            </a:r>
            <a:endParaRPr kumimoji="1" lang="en-US" altLang="ko-KR" sz="60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5892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009804F-9B8B-3E42-8164-6B58D024F5FD}"/>
              </a:ext>
            </a:extLst>
          </p:cNvPr>
          <p:cNvSpPr/>
          <p:nvPr/>
        </p:nvSpPr>
        <p:spPr>
          <a:xfrm>
            <a:off x="1151908" y="712375"/>
            <a:ext cx="8856004" cy="752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기타공지</a:t>
            </a:r>
            <a:endParaRPr lang="en-US" altLang="ko-KR" sz="2000" b="1" dirty="0">
              <a:effectLst/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0552AB4-DEF9-C249-B171-5D75DB9C8E1C}"/>
              </a:ext>
            </a:extLst>
          </p:cNvPr>
          <p:cNvSpPr/>
          <p:nvPr/>
        </p:nvSpPr>
        <p:spPr>
          <a:xfrm>
            <a:off x="3882645" y="1991241"/>
            <a:ext cx="42598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5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회칙</a:t>
            </a:r>
            <a:endParaRPr lang="en-US" altLang="ko-KR" sz="5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20B81A7-D316-D24D-82AF-429E513F60AC}"/>
              </a:ext>
            </a:extLst>
          </p:cNvPr>
          <p:cNvSpPr/>
          <p:nvPr/>
        </p:nvSpPr>
        <p:spPr>
          <a:xfrm>
            <a:off x="857545" y="3123099"/>
            <a:ext cx="1031008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latin typeface="Montserrat" pitchFamily="2" charset="0"/>
                <a:ea typeface="SpoqaHanSans" panose="020B0500000000000000" pitchFamily="34" charset="-128"/>
              </a:rPr>
              <a:t>https://</a:t>
            </a:r>
            <a:r>
              <a:rPr lang="en-US" altLang="ko-KR" sz="2400" b="1" dirty="0" err="1">
                <a:latin typeface="Montserrat" pitchFamily="2" charset="0"/>
                <a:ea typeface="SpoqaHanSans" panose="020B0500000000000000" pitchFamily="34" charset="-128"/>
              </a:rPr>
              <a:t>github.com</a:t>
            </a:r>
            <a:r>
              <a:rPr lang="en-US" altLang="ko-KR" sz="2400" b="1" dirty="0">
                <a:latin typeface="Montserrat" pitchFamily="2" charset="0"/>
                <a:ea typeface="SpoqaHanSans" panose="020B0500000000000000" pitchFamily="34" charset="-128"/>
              </a:rPr>
              <a:t>/</a:t>
            </a:r>
            <a:r>
              <a:rPr lang="en-US" altLang="ko-KR" sz="2400" b="1" dirty="0" err="1">
                <a:latin typeface="Montserrat" pitchFamily="2" charset="0"/>
                <a:ea typeface="SpoqaHanSans" panose="020B0500000000000000" pitchFamily="34" charset="-128"/>
              </a:rPr>
              <a:t>likelion-sahmyook</a:t>
            </a:r>
            <a:r>
              <a:rPr lang="en-US" altLang="ko-KR" sz="2400" b="1" dirty="0">
                <a:latin typeface="Montserrat" pitchFamily="2" charset="0"/>
                <a:ea typeface="SpoqaHanSans" panose="020B0500000000000000" pitchFamily="34" charset="-128"/>
              </a:rPr>
              <a:t>/</a:t>
            </a:r>
            <a:r>
              <a:rPr lang="en-US" altLang="ko-KR" sz="2400" b="1" dirty="0" err="1">
                <a:latin typeface="Montserrat" pitchFamily="2" charset="0"/>
                <a:ea typeface="SpoqaHanSans" panose="020B0500000000000000" pitchFamily="34" charset="-128"/>
              </a:rPr>
              <a:t>likelion-sahmyook.github.io</a:t>
            </a:r>
            <a:r>
              <a:rPr lang="en-US" altLang="ko-KR" sz="2400" b="1" dirty="0">
                <a:latin typeface="Montserrat" pitchFamily="2" charset="0"/>
                <a:ea typeface="SpoqaHanSans" panose="020B0500000000000000" pitchFamily="34" charset="-128"/>
              </a:rPr>
              <a:t>/wiki/%EB%A9%8B%EC%9F%81%EC%9D%B4%EC%82%AC%EC%9E%90%EC%B2%98%EB%9F%BCat%EC%82%BC%EC%9C%A1%EB%8C%80%ED%95%99%EA%B5%90-%ED%9A%8C%EC</a:t>
            </a:r>
            <a:r>
              <a:rPr lang="en-US" altLang="ko-KR" sz="2400" b="1">
                <a:latin typeface="Montserrat" pitchFamily="2" charset="0"/>
                <a:ea typeface="SpoqaHanSans" panose="020B0500000000000000" pitchFamily="34" charset="-128"/>
              </a:rPr>
              <a:t>%B9%99</a:t>
            </a:r>
            <a:endParaRPr lang="en-US" altLang="ko-KR" sz="2400" b="1" dirty="0">
              <a:latin typeface="Montserrat" pitchFamily="2" charset="0"/>
              <a:ea typeface="SpoqaHanSans" panose="020B0500000000000000" pitchFamily="34" charset="-128"/>
            </a:endParaRPr>
          </a:p>
          <a:p>
            <a:pPr algn="ctr"/>
            <a:endParaRPr lang="en-US" altLang="ko-KR" sz="2400" b="1" dirty="0">
              <a:latin typeface="Montserrat" pitchFamily="2" charset="0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22504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009804F-9B8B-3E42-8164-6B58D024F5FD}"/>
              </a:ext>
            </a:extLst>
          </p:cNvPr>
          <p:cNvSpPr/>
          <p:nvPr/>
        </p:nvSpPr>
        <p:spPr>
          <a:xfrm>
            <a:off x="1151908" y="712375"/>
            <a:ext cx="8856004" cy="752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기타공지</a:t>
            </a:r>
            <a:endParaRPr lang="en-US" altLang="ko-KR" sz="2000" b="1" dirty="0">
              <a:effectLst/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286CE7E-5BBC-FE47-AE42-5DB1CC324220}"/>
              </a:ext>
            </a:extLst>
          </p:cNvPr>
          <p:cNvSpPr/>
          <p:nvPr/>
        </p:nvSpPr>
        <p:spPr>
          <a:xfrm>
            <a:off x="2540530" y="2734953"/>
            <a:ext cx="231188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5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강의실 대관</a:t>
            </a:r>
            <a:endParaRPr lang="en-US" altLang="ko-KR" sz="5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0552AB4-DEF9-C249-B171-5D75DB9C8E1C}"/>
              </a:ext>
            </a:extLst>
          </p:cNvPr>
          <p:cNvSpPr/>
          <p:nvPr/>
        </p:nvSpPr>
        <p:spPr>
          <a:xfrm>
            <a:off x="5748021" y="2734953"/>
            <a:ext cx="425989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5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동아리 보고서 작성</a:t>
            </a:r>
            <a:endParaRPr lang="en-US" altLang="ko-KR" sz="5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63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A009804F-9B8B-3E42-8164-6B58D024F5FD}"/>
              </a:ext>
            </a:extLst>
          </p:cNvPr>
          <p:cNvSpPr/>
          <p:nvPr/>
        </p:nvSpPr>
        <p:spPr>
          <a:xfrm>
            <a:off x="1151908" y="712375"/>
            <a:ext cx="8856004" cy="752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기타공지</a:t>
            </a:r>
            <a:endParaRPr lang="en-US" altLang="ko-KR" sz="2000" b="1" dirty="0">
              <a:effectLst/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0552AB4-DEF9-C249-B171-5D75DB9C8E1C}"/>
              </a:ext>
            </a:extLst>
          </p:cNvPr>
          <p:cNvSpPr/>
          <p:nvPr/>
        </p:nvSpPr>
        <p:spPr>
          <a:xfrm>
            <a:off x="4104706" y="3478665"/>
            <a:ext cx="42598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5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IT </a:t>
            </a:r>
            <a:r>
              <a:rPr lang="ko-KR" altLang="en-US" sz="5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창업 동아리</a:t>
            </a:r>
            <a:endParaRPr lang="en-US" altLang="ko-KR" sz="5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CA274A3-117C-6743-9BE8-62AF4566BC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243" y="2372105"/>
            <a:ext cx="3620818" cy="91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038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F63DC559-B944-4548-BCDB-2AD18CA92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4243" y="1725929"/>
            <a:ext cx="3620818" cy="910195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A009804F-9B8B-3E42-8164-6B58D024F5FD}"/>
              </a:ext>
            </a:extLst>
          </p:cNvPr>
          <p:cNvSpPr/>
          <p:nvPr/>
        </p:nvSpPr>
        <p:spPr>
          <a:xfrm>
            <a:off x="1151908" y="712375"/>
            <a:ext cx="8856004" cy="752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기타공지</a:t>
            </a:r>
            <a:endParaRPr lang="en-US" altLang="ko-KR" sz="2000" b="1" dirty="0">
              <a:effectLst/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286CE7E-5BBC-FE47-AE42-5DB1CC324220}"/>
              </a:ext>
            </a:extLst>
          </p:cNvPr>
          <p:cNvSpPr/>
          <p:nvPr/>
        </p:nvSpPr>
        <p:spPr>
          <a:xfrm>
            <a:off x="2955058" y="3380468"/>
            <a:ext cx="231188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72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대표</a:t>
            </a:r>
            <a:endParaRPr lang="en-US" altLang="ko-KR" sz="72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  <a:p>
            <a:pPr algn="ctr"/>
            <a:r>
              <a:rPr lang="ko-KR" altLang="en-US" sz="2400" dirty="0" err="1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부대표</a:t>
            </a:r>
            <a:r>
              <a:rPr lang="en-US" altLang="ko-KR" sz="2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,</a:t>
            </a:r>
            <a:r>
              <a:rPr lang="ko-KR" altLang="en-US" sz="2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 공동대표</a:t>
            </a:r>
            <a:endParaRPr lang="en-US" altLang="ko-KR" sz="2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0552AB4-DEF9-C249-B171-5D75DB9C8E1C}"/>
              </a:ext>
            </a:extLst>
          </p:cNvPr>
          <p:cNvSpPr/>
          <p:nvPr/>
        </p:nvSpPr>
        <p:spPr>
          <a:xfrm>
            <a:off x="6749485" y="3378826"/>
            <a:ext cx="27620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72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운영진</a:t>
            </a:r>
            <a:endParaRPr lang="en-US" altLang="ko-KR" sz="72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  <a:p>
            <a:pPr algn="ctr"/>
            <a:r>
              <a:rPr lang="ko-KR" altLang="en-US" sz="2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교육</a:t>
            </a:r>
            <a:r>
              <a:rPr lang="en-US" altLang="ko-KR" sz="2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(</a:t>
            </a:r>
            <a:r>
              <a:rPr lang="ko-KR" altLang="en-US" sz="2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공통</a:t>
            </a:r>
            <a:r>
              <a:rPr lang="en-US" altLang="ko-KR" sz="2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)</a:t>
            </a:r>
          </a:p>
          <a:p>
            <a:pPr algn="ctr"/>
            <a:r>
              <a:rPr lang="ko-KR" altLang="en-US" sz="2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홍보</a:t>
            </a:r>
            <a:r>
              <a:rPr lang="en-US" altLang="ko-KR" sz="2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,</a:t>
            </a:r>
            <a:r>
              <a:rPr lang="ko-KR" altLang="en-US" sz="2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 총무</a:t>
            </a:r>
            <a:r>
              <a:rPr lang="en-US" altLang="ko-KR" sz="2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, </a:t>
            </a:r>
            <a:r>
              <a:rPr lang="ko-KR" altLang="en-US" sz="24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행정</a:t>
            </a:r>
            <a:endParaRPr lang="en-US" altLang="ko-KR" sz="2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DB9088-08AD-C349-A8C2-786ACA720A2F}"/>
              </a:ext>
            </a:extLst>
          </p:cNvPr>
          <p:cNvSpPr/>
          <p:nvPr/>
        </p:nvSpPr>
        <p:spPr>
          <a:xfrm>
            <a:off x="4772196" y="2641847"/>
            <a:ext cx="29249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차기 운영진 선발</a:t>
            </a:r>
            <a:endParaRPr lang="en-US" altLang="ko-KR" sz="24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4320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6EB489DD-BDC6-7642-9CCA-29D54D85B023}"/>
              </a:ext>
            </a:extLst>
          </p:cNvPr>
          <p:cNvGrpSpPr/>
          <p:nvPr/>
        </p:nvGrpSpPr>
        <p:grpSpPr>
          <a:xfrm>
            <a:off x="6534618" y="1340056"/>
            <a:ext cx="3342044" cy="3829663"/>
            <a:chOff x="6534618" y="1340056"/>
            <a:chExt cx="3342044" cy="3829663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C96385FE-0899-FF44-9D0B-26947F804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21625" y="1340056"/>
              <a:ext cx="3168029" cy="3168029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4A495C2-5B48-5F41-AEA0-B86872958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34618" y="4329602"/>
              <a:ext cx="3342044" cy="840117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62A8D29-7B8B-F64E-B455-050BD4875EDB}"/>
              </a:ext>
            </a:extLst>
          </p:cNvPr>
          <p:cNvGrpSpPr/>
          <p:nvPr/>
        </p:nvGrpSpPr>
        <p:grpSpPr>
          <a:xfrm>
            <a:off x="2678565" y="2156925"/>
            <a:ext cx="2409197" cy="1569660"/>
            <a:chOff x="319401" y="2288549"/>
            <a:chExt cx="2409197" cy="156966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BBF541F-87ED-2240-9437-58386B27E267}"/>
                </a:ext>
              </a:extLst>
            </p:cNvPr>
            <p:cNvSpPr/>
            <p:nvPr/>
          </p:nvSpPr>
          <p:spPr>
            <a:xfrm>
              <a:off x="319401" y="2288549"/>
              <a:ext cx="2409197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400" b="1" dirty="0">
                  <a:latin typeface="SpoqaHanSans" panose="020B0500000000000000" pitchFamily="34" charset="-128"/>
                  <a:ea typeface="SpoqaHanSans" panose="020B0500000000000000" pitchFamily="34" charset="-128"/>
                </a:rPr>
                <a:t>2018</a:t>
              </a:r>
            </a:p>
            <a:p>
              <a:pPr algn="ctr"/>
              <a:endParaRPr lang="en-US" altLang="ko-KR" sz="2400" b="1" dirty="0">
                <a:latin typeface="SpoqaHanSans" panose="020B0500000000000000" pitchFamily="34" charset="-128"/>
                <a:ea typeface="SpoqaHanSans" panose="020B0500000000000000" pitchFamily="34" charset="-128"/>
              </a:endParaRPr>
            </a:p>
            <a:p>
              <a:pPr algn="ctr"/>
              <a:r>
                <a:rPr lang="en-US" altLang="ko-KR" sz="4800" b="1" dirty="0">
                  <a:latin typeface="SpoqaHanSans" panose="020B0500000000000000" pitchFamily="34" charset="-128"/>
                  <a:ea typeface="SpoqaHanSans" panose="020B0500000000000000" pitchFamily="34" charset="-128"/>
                </a:rPr>
                <a:t>6th</a:t>
              </a:r>
              <a:endParaRPr lang="en-US" altLang="ko-KR" sz="2400" b="1" dirty="0">
                <a:latin typeface="SpoqaHanSans" panose="020B0500000000000000" pitchFamily="34" charset="-128"/>
                <a:ea typeface="SpoqaHanSans" panose="020B0500000000000000" pitchFamily="34" charset="-128"/>
              </a:endParaRPr>
            </a:p>
          </p:txBody>
        </p:sp>
        <p:cxnSp>
          <p:nvCxnSpPr>
            <p:cNvPr id="28" name="직선 연결선[R] 27">
              <a:extLst>
                <a:ext uri="{FF2B5EF4-FFF2-40B4-BE49-F238E27FC236}">
                  <a16:creationId xmlns:a16="http://schemas.microsoft.com/office/drawing/2014/main" id="{E8B09347-DB12-074A-B759-BED8ABC91945}"/>
                </a:ext>
              </a:extLst>
            </p:cNvPr>
            <p:cNvCxnSpPr>
              <a:cxnSpLocks/>
            </p:cNvCxnSpPr>
            <p:nvPr/>
          </p:nvCxnSpPr>
          <p:spPr>
            <a:xfrm>
              <a:off x="924295" y="2927297"/>
              <a:ext cx="1199408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3607D08-3169-2B45-A36D-D95C7EE15CC9}"/>
              </a:ext>
            </a:extLst>
          </p:cNvPr>
          <p:cNvSpPr/>
          <p:nvPr/>
        </p:nvSpPr>
        <p:spPr>
          <a:xfrm>
            <a:off x="1571315" y="3846280"/>
            <a:ext cx="462369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000" b="1" dirty="0">
                <a:effectLst/>
                <a:latin typeface="Montserrat" pitchFamily="2" charset="0"/>
                <a:ea typeface="SpoqaHanSans" panose="020B0500000000000000" pitchFamily="34" charset="-128"/>
              </a:rPr>
              <a:t>SAHMYOOK UNVIERSITY</a:t>
            </a:r>
            <a:endParaRPr lang="en-US" altLang="ko-KR" sz="2000" b="1" dirty="0">
              <a:effectLst/>
              <a:latin typeface="Montserrat" pitchFamily="2" charset="0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6636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제목 1">
            <a:extLst>
              <a:ext uri="{FF2B5EF4-FFF2-40B4-BE49-F238E27FC236}">
                <a16:creationId xmlns:a16="http://schemas.microsoft.com/office/drawing/2014/main" id="{37FA9D49-7E11-5546-A4C5-739473BBB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표현식과 문장</a:t>
            </a:r>
          </a:p>
        </p:txBody>
      </p:sp>
      <p:sp>
        <p:nvSpPr>
          <p:cNvPr id="10243" name="내용 개체 틀 2">
            <a:extLst>
              <a:ext uri="{FF2B5EF4-FFF2-40B4-BE49-F238E27FC236}">
                <a16:creationId xmlns:a16="http://schemas.microsoft.com/office/drawing/2014/main" id="{DF1711A7-C9B1-8A4A-82AE-F3728F21419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표현식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값을 만들어내는 간단한 코드</a:t>
            </a:r>
            <a:endParaRPr lang="en-US" altLang="ko-KR">
              <a:ea typeface="굴림" panose="020B0600000101010101" pitchFamily="34" charset="-127"/>
            </a:endParaRPr>
          </a:p>
          <a:p>
            <a:pPr lvl="2"/>
            <a:r>
              <a:rPr lang="en-US" altLang="ko-KR">
                <a:ea typeface="굴림" panose="020B0600000101010101" pitchFamily="34" charset="-127"/>
              </a:rPr>
              <a:t>273</a:t>
            </a:r>
          </a:p>
          <a:p>
            <a:pPr lvl="2"/>
            <a:r>
              <a:rPr lang="en-US" altLang="ko-KR">
                <a:ea typeface="굴림" panose="020B0600000101010101" pitchFamily="34" charset="-127"/>
              </a:rPr>
              <a:t>10+20+30*2</a:t>
            </a:r>
          </a:p>
          <a:p>
            <a:pPr lvl="2"/>
            <a:r>
              <a:rPr lang="en-US" altLang="ko-KR">
                <a:ea typeface="굴림" panose="020B0600000101010101" pitchFamily="34" charset="-127"/>
              </a:rPr>
              <a:t>'Javascript'</a:t>
            </a: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코드 마지막에 세미콜론</a:t>
            </a:r>
            <a:r>
              <a:rPr lang="en-US" altLang="ko-KR">
                <a:ea typeface="굴림" panose="020B0600000101010101" pitchFamily="34" charset="-127"/>
              </a:rPr>
              <a:t>(;)</a:t>
            </a:r>
            <a:r>
              <a:rPr lang="ko-KR" altLang="en-US">
                <a:ea typeface="굴림" panose="020B0600000101010101" pitchFamily="34" charset="-127"/>
              </a:rPr>
              <a:t>을</a:t>
            </a:r>
            <a:r>
              <a:rPr lang="en-US" altLang="ko-KR">
                <a:ea typeface="굴림" panose="020B0600000101010101" pitchFamily="34" charset="-127"/>
              </a:rPr>
              <a:t> </a:t>
            </a:r>
            <a:r>
              <a:rPr lang="ko-KR" altLang="en-US">
                <a:ea typeface="굴림" panose="020B0600000101010101" pitchFamily="34" charset="-127"/>
              </a:rPr>
              <a:t>찍어 종결</a:t>
            </a:r>
            <a:endParaRPr lang="en-US" altLang="ko-KR">
              <a:ea typeface="굴림" panose="020B0600000101010101" pitchFamily="34" charset="-127"/>
            </a:endParaRPr>
          </a:p>
          <a:p>
            <a:pPr lvl="2"/>
            <a:r>
              <a:rPr lang="en-US" altLang="ko-KR">
                <a:ea typeface="굴림" panose="020B0600000101010101" pitchFamily="34" charset="-127"/>
              </a:rPr>
              <a:t>273</a:t>
            </a:r>
            <a:r>
              <a:rPr lang="en-US" altLang="ko-KR">
                <a:solidFill>
                  <a:srgbClr val="FF0000"/>
                </a:solidFill>
                <a:ea typeface="굴림" panose="020B0600000101010101" pitchFamily="34" charset="-127"/>
              </a:rPr>
              <a:t>;</a:t>
            </a:r>
          </a:p>
          <a:p>
            <a:pPr lvl="2"/>
            <a:r>
              <a:rPr lang="en-US" altLang="ko-KR">
                <a:ea typeface="굴림" panose="020B0600000101010101" pitchFamily="34" charset="-127"/>
              </a:rPr>
              <a:t>10+20+30*2</a:t>
            </a:r>
            <a:r>
              <a:rPr lang="en-US" altLang="ko-KR">
                <a:solidFill>
                  <a:srgbClr val="FF0000"/>
                </a:solidFill>
                <a:ea typeface="굴림" panose="020B0600000101010101" pitchFamily="34" charset="-127"/>
              </a:rPr>
              <a:t>;</a:t>
            </a:r>
          </a:p>
          <a:p>
            <a:pPr lvl="2"/>
            <a:r>
              <a:rPr lang="en-US" altLang="ko-KR">
                <a:ea typeface="굴림" panose="020B0600000101010101" pitchFamily="34" charset="-127"/>
              </a:rPr>
              <a:t>'Javascript'</a:t>
            </a:r>
            <a:r>
              <a:rPr lang="en-US" altLang="ko-KR">
                <a:solidFill>
                  <a:srgbClr val="FF0000"/>
                </a:solidFill>
                <a:ea typeface="굴림" panose="020B0600000101010101" pitchFamily="34" charset="-127"/>
              </a:rPr>
              <a:t>;</a:t>
            </a:r>
          </a:p>
          <a:p>
            <a:pPr lvl="2"/>
            <a:endParaRPr lang="ko-KR" altLang="en-US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5722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제목 1">
            <a:extLst>
              <a:ext uri="{FF2B5EF4-FFF2-40B4-BE49-F238E27FC236}">
                <a16:creationId xmlns:a16="http://schemas.microsoft.com/office/drawing/2014/main" id="{4049DBE1-6B9F-FA40-A8D6-D7977F431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키워드</a:t>
            </a:r>
          </a:p>
        </p:txBody>
      </p:sp>
      <p:sp>
        <p:nvSpPr>
          <p:cNvPr id="11267" name="내용 개체 틀 2">
            <a:extLst>
              <a:ext uri="{FF2B5EF4-FFF2-40B4-BE49-F238E27FC236}">
                <a16:creationId xmlns:a16="http://schemas.microsoft.com/office/drawing/2014/main" id="{4CC26400-DCBE-A147-9490-609CF89E713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키워드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특별한 의미가 부여된 단어</a:t>
            </a:r>
          </a:p>
        </p:txBody>
      </p:sp>
      <p:graphicFrame>
        <p:nvGraphicFramePr>
          <p:cNvPr id="4" name="내용 개체 틀 5">
            <a:extLst>
              <a:ext uri="{FF2B5EF4-FFF2-40B4-BE49-F238E27FC236}">
                <a16:creationId xmlns:a16="http://schemas.microsoft.com/office/drawing/2014/main" id="{E45FABE7-D18A-1246-937C-4B6A84155C2A}"/>
              </a:ext>
            </a:extLst>
          </p:cNvPr>
          <p:cNvGraphicFramePr>
            <a:graphicFrameLocks noGrp="1"/>
          </p:cNvGraphicFramePr>
          <p:nvPr/>
        </p:nvGraphicFramePr>
        <p:xfrm>
          <a:off x="2566989" y="2276476"/>
          <a:ext cx="4897437" cy="2733675"/>
        </p:xfrm>
        <a:graphic>
          <a:graphicData uri="http://schemas.openxmlformats.org/drawingml/2006/table">
            <a:tbl>
              <a:tblPr/>
              <a:tblGrid>
                <a:gridCol w="1152525">
                  <a:extLst>
                    <a:ext uri="{9D8B030D-6E8A-4147-A177-3AD203B41FA5}">
                      <a16:colId xmlns:a16="http://schemas.microsoft.com/office/drawing/2014/main" val="3770491222"/>
                    </a:ext>
                  </a:extLst>
                </a:gridCol>
                <a:gridCol w="1111250">
                  <a:extLst>
                    <a:ext uri="{9D8B030D-6E8A-4147-A177-3AD203B41FA5}">
                      <a16:colId xmlns:a16="http://schemas.microsoft.com/office/drawing/2014/main" val="2298486828"/>
                    </a:ext>
                  </a:extLst>
                </a:gridCol>
                <a:gridCol w="1481137">
                  <a:extLst>
                    <a:ext uri="{9D8B030D-6E8A-4147-A177-3AD203B41FA5}">
                      <a16:colId xmlns:a16="http://schemas.microsoft.com/office/drawing/2014/main" val="1802109013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100079349"/>
                    </a:ext>
                  </a:extLst>
                </a:gridCol>
              </a:tblGrid>
              <a:tr h="3905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break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else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instanceof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true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0941065"/>
                  </a:ext>
                </a:extLst>
              </a:tr>
              <a:tr h="3905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case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false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new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try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8305184"/>
                  </a:ext>
                </a:extLst>
              </a:tr>
              <a:tr h="3905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catch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finally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null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typeof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2118243"/>
                  </a:ext>
                </a:extLst>
              </a:tr>
              <a:tr h="3905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continue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for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return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var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7581706"/>
                  </a:ext>
                </a:extLst>
              </a:tr>
              <a:tr h="3905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default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function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switch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void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2466192"/>
                  </a:ext>
                </a:extLst>
              </a:tr>
              <a:tr h="3905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delete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if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this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while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9873568"/>
                  </a:ext>
                </a:extLst>
              </a:tr>
              <a:tr h="3905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do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in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throw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with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7" marR="91457" marT="45730" marB="4573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7671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1567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텍스트상자 10">
            <a:extLst>
              <a:ext uri="{FF2B5EF4-FFF2-40B4-BE49-F238E27FC236}">
                <a16:creationId xmlns:a16="http://schemas.microsoft.com/office/drawing/2014/main" id="{8D9705B9-CBC8-BD4C-A2C8-C2C728F436ED}"/>
              </a:ext>
            </a:extLst>
          </p:cNvPr>
          <p:cNvSpPr txBox="1"/>
          <p:nvPr/>
        </p:nvSpPr>
        <p:spPr>
          <a:xfrm>
            <a:off x="1344900" y="1477505"/>
            <a:ext cx="7324759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ko-KR" altLang="en-US" sz="4400" b="1" dirty="0">
                <a:latin typeface="Noto Sans CJK KR" panose="020B0500000000000000" pitchFamily="34" charset="-128"/>
                <a:ea typeface="Noto Sans CJK KR" panose="020B0500000000000000" pitchFamily="34" charset="-128"/>
              </a:rPr>
              <a:t>목 차</a:t>
            </a:r>
            <a:endParaRPr kumimoji="1" lang="en-US" altLang="ko-KR" sz="4400" b="1" dirty="0">
              <a:latin typeface="Noto Sans CJK KR" panose="020B0500000000000000" pitchFamily="34" charset="-128"/>
              <a:ea typeface="Noto Sans CJK KR" panose="020B0500000000000000" pitchFamily="34" charset="-128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4FED29-93D8-A948-81F6-D43B59106213}"/>
              </a:ext>
            </a:extLst>
          </p:cNvPr>
          <p:cNvSpPr/>
          <p:nvPr/>
        </p:nvSpPr>
        <p:spPr>
          <a:xfrm>
            <a:off x="1344900" y="2620483"/>
            <a:ext cx="7975251" cy="19629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28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축제</a:t>
            </a:r>
            <a:r>
              <a:rPr lang="en-US" altLang="ko-KR" sz="28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&amp;</a:t>
            </a:r>
            <a:r>
              <a:rPr lang="ko-KR" altLang="en-US" sz="28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체육대회 페이지</a:t>
            </a:r>
            <a:endParaRPr lang="en-US" altLang="ko-KR" sz="2800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pPr marL="457200" indent="-4572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en-US" altLang="ko-KR" sz="28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2</a:t>
            </a:r>
            <a:r>
              <a:rPr lang="ko-KR" altLang="en-US" sz="28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학기 세션 커리큘럼</a:t>
            </a:r>
            <a:endParaRPr lang="en-US" altLang="ko-KR" sz="2800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pPr marL="457200" indent="-457200" algn="just">
              <a:lnSpc>
                <a:spcPct val="150000"/>
              </a:lnSpc>
              <a:buFont typeface="Wingdings" pitchFamily="2" charset="2"/>
              <a:buChar char="§"/>
            </a:pPr>
            <a:r>
              <a:rPr lang="ko-KR" altLang="en-US" sz="28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기타 공지</a:t>
            </a:r>
            <a:endParaRPr lang="en-US" altLang="ko-KR" sz="2800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659913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제목 1">
            <a:extLst>
              <a:ext uri="{FF2B5EF4-FFF2-40B4-BE49-F238E27FC236}">
                <a16:creationId xmlns:a16="http://schemas.microsoft.com/office/drawing/2014/main" id="{A042B8BB-DA01-F841-9CF7-C86A385D5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키워드</a:t>
            </a:r>
          </a:p>
        </p:txBody>
      </p:sp>
      <p:sp>
        <p:nvSpPr>
          <p:cNvPr id="12291" name="내용 개체 틀 2">
            <a:extLst>
              <a:ext uri="{FF2B5EF4-FFF2-40B4-BE49-F238E27FC236}">
                <a16:creationId xmlns:a16="http://schemas.microsoft.com/office/drawing/2014/main" id="{ED3FBD5E-B294-F34B-880F-D9C57435D56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예약 키워드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앞으로 사용할 가능성이 있는 키워드</a:t>
            </a:r>
          </a:p>
        </p:txBody>
      </p:sp>
      <p:graphicFrame>
        <p:nvGraphicFramePr>
          <p:cNvPr id="4" name="내용 개체 틀 5">
            <a:extLst>
              <a:ext uri="{FF2B5EF4-FFF2-40B4-BE49-F238E27FC236}">
                <a16:creationId xmlns:a16="http://schemas.microsoft.com/office/drawing/2014/main" id="{625922C5-08C3-F04D-A37D-C099513BD878}"/>
              </a:ext>
            </a:extLst>
          </p:cNvPr>
          <p:cNvGraphicFramePr>
            <a:graphicFrameLocks noGrp="1"/>
          </p:cNvGraphicFramePr>
          <p:nvPr/>
        </p:nvGraphicFramePr>
        <p:xfrm>
          <a:off x="2424113" y="2276475"/>
          <a:ext cx="6335712" cy="3117850"/>
        </p:xfrm>
        <a:graphic>
          <a:graphicData uri="http://schemas.openxmlformats.org/drawingml/2006/table">
            <a:tbl>
              <a:tblPr/>
              <a:tblGrid>
                <a:gridCol w="1511300">
                  <a:extLst>
                    <a:ext uri="{9D8B030D-6E8A-4147-A177-3AD203B41FA5}">
                      <a16:colId xmlns:a16="http://schemas.microsoft.com/office/drawing/2014/main" val="260220403"/>
                    </a:ext>
                  </a:extLst>
                </a:gridCol>
                <a:gridCol w="1657350">
                  <a:extLst>
                    <a:ext uri="{9D8B030D-6E8A-4147-A177-3AD203B41FA5}">
                      <a16:colId xmlns:a16="http://schemas.microsoft.com/office/drawing/2014/main" val="517039704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865600411"/>
                    </a:ext>
                  </a:extLst>
                </a:gridCol>
                <a:gridCol w="1871662">
                  <a:extLst>
                    <a:ext uri="{9D8B030D-6E8A-4147-A177-3AD203B41FA5}">
                      <a16:colId xmlns:a16="http://schemas.microsoft.com/office/drawing/2014/main" val="3327369298"/>
                    </a:ext>
                  </a:extLst>
                </a:gridCol>
              </a:tblGrid>
              <a:tr h="38893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abstract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enum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int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short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3676593"/>
                  </a:ext>
                </a:extLst>
              </a:tr>
              <a:tr h="38893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Boolean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export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interface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static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786726"/>
                  </a:ext>
                </a:extLst>
              </a:tr>
              <a:tr h="38893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byte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extends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long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super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317991"/>
                  </a:ext>
                </a:extLst>
              </a:tr>
              <a:tr h="38893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char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final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native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synchronized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4696603"/>
                  </a:ext>
                </a:extLst>
              </a:tr>
              <a:tr h="38893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class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float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package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throws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052933"/>
                  </a:ext>
                </a:extLst>
              </a:tr>
              <a:tr h="38893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const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goto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private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transient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3025581"/>
                  </a:ext>
                </a:extLst>
              </a:tr>
              <a:tr h="38893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debugger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implements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protected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volatile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0363884"/>
                  </a:ext>
                </a:extLst>
              </a:tr>
              <a:tr h="38893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double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import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public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6" marR="91426" marT="45716" marB="45716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1104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3017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1">
            <a:extLst>
              <a:ext uri="{FF2B5EF4-FFF2-40B4-BE49-F238E27FC236}">
                <a16:creationId xmlns:a16="http://schemas.microsoft.com/office/drawing/2014/main" id="{B1987979-B202-D847-A12C-601286A90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식별자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D88DB3-0804-584D-B23B-BEB1DA84C63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ko-KR" altLang="en-US">
                <a:ea typeface="굴림" panose="020B0600000101010101" pitchFamily="34" charset="-127"/>
              </a:rPr>
              <a:t>식별자</a:t>
            </a:r>
            <a:endParaRPr lang="en-US" altLang="ko-KR">
              <a:ea typeface="굴림" panose="020B0600000101010101" pitchFamily="34" charset="-127"/>
            </a:endParaRPr>
          </a:p>
          <a:p>
            <a:pPr lvl="1">
              <a:lnSpc>
                <a:spcPct val="90000"/>
              </a:lnSpc>
            </a:pPr>
            <a:r>
              <a:rPr lang="ko-KR" altLang="en-US">
                <a:ea typeface="굴림" panose="020B0600000101010101" pitchFamily="34" charset="-127"/>
              </a:rPr>
              <a:t>자바스크립트에서 이름을 붙일 때 사용하는 단어</a:t>
            </a:r>
            <a:endParaRPr lang="en-US" altLang="ko-KR"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</a:pPr>
            <a:r>
              <a:rPr lang="ko-KR" altLang="en-US">
                <a:ea typeface="굴림" panose="020B0600000101010101" pitchFamily="34" charset="-127"/>
              </a:rPr>
              <a:t>식별자 규칙</a:t>
            </a:r>
            <a:endParaRPr lang="en-US" altLang="ko-KR">
              <a:ea typeface="굴림" panose="020B0600000101010101" pitchFamily="34" charset="-127"/>
            </a:endParaRPr>
          </a:p>
          <a:p>
            <a:pPr lvl="1">
              <a:lnSpc>
                <a:spcPct val="90000"/>
              </a:lnSpc>
            </a:pPr>
            <a:r>
              <a:rPr lang="ko-KR" altLang="en-US">
                <a:ea typeface="굴림" panose="020B0600000101010101" pitchFamily="34" charset="-127"/>
              </a:rPr>
              <a:t>키워드를 사용하면 안됨</a:t>
            </a:r>
            <a:endParaRPr lang="en-US" altLang="ko-KR">
              <a:ea typeface="굴림" panose="020B0600000101010101" pitchFamily="34" charset="-127"/>
            </a:endParaRPr>
          </a:p>
          <a:p>
            <a:pPr lvl="1">
              <a:lnSpc>
                <a:spcPct val="90000"/>
              </a:lnSpc>
            </a:pPr>
            <a:r>
              <a:rPr lang="ko-KR" altLang="en-US">
                <a:ea typeface="굴림" panose="020B0600000101010101" pitchFamily="34" charset="-127"/>
              </a:rPr>
              <a:t>특수문자는 </a:t>
            </a:r>
            <a:r>
              <a:rPr lang="en-US" altLang="ko-KR">
                <a:ea typeface="굴림" panose="020B0600000101010101" pitchFamily="34" charset="-127"/>
              </a:rPr>
              <a:t>_</a:t>
            </a:r>
            <a:r>
              <a:rPr lang="ko-KR" altLang="en-US">
                <a:ea typeface="굴림" panose="020B0600000101010101" pitchFamily="34" charset="-127"/>
              </a:rPr>
              <a:t>와 </a:t>
            </a:r>
            <a:r>
              <a:rPr lang="en-US" altLang="ko-KR">
                <a:ea typeface="굴림" panose="020B0600000101010101" pitchFamily="34" charset="-127"/>
              </a:rPr>
              <a:t>$</a:t>
            </a:r>
            <a:r>
              <a:rPr lang="ko-KR" altLang="en-US">
                <a:ea typeface="굴림" panose="020B0600000101010101" pitchFamily="34" charset="-127"/>
              </a:rPr>
              <a:t>만 허용</a:t>
            </a:r>
            <a:endParaRPr lang="en-US" altLang="ko-KR">
              <a:ea typeface="굴림" panose="020B0600000101010101" pitchFamily="34" charset="-127"/>
            </a:endParaRPr>
          </a:p>
          <a:p>
            <a:pPr lvl="1">
              <a:lnSpc>
                <a:spcPct val="90000"/>
              </a:lnSpc>
            </a:pPr>
            <a:r>
              <a:rPr lang="ko-KR" altLang="en-US">
                <a:ea typeface="굴림" panose="020B0600000101010101" pitchFamily="34" charset="-127"/>
              </a:rPr>
              <a:t>숫자로 시작하면 안됨</a:t>
            </a:r>
            <a:endParaRPr lang="en-US" altLang="ko-KR">
              <a:ea typeface="굴림" panose="020B0600000101010101" pitchFamily="34" charset="-127"/>
            </a:endParaRPr>
          </a:p>
          <a:p>
            <a:pPr lvl="1">
              <a:lnSpc>
                <a:spcPct val="90000"/>
              </a:lnSpc>
            </a:pPr>
            <a:r>
              <a:rPr lang="ko-KR" altLang="en-US">
                <a:ea typeface="굴림" panose="020B0600000101010101" pitchFamily="34" charset="-127"/>
              </a:rPr>
              <a:t>공백은 입력하면 안됨</a:t>
            </a:r>
            <a:endParaRPr lang="en-US" altLang="ko-KR"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</a:pPr>
            <a:r>
              <a:rPr lang="ko-KR" altLang="en-US">
                <a:ea typeface="굴림" panose="020B0600000101010101" pitchFamily="34" charset="-127"/>
              </a:rPr>
              <a:t>식별자 관례</a:t>
            </a:r>
            <a:endParaRPr lang="en-US" altLang="ko-KR">
              <a:ea typeface="굴림" panose="020B0600000101010101" pitchFamily="34" charset="-127"/>
            </a:endParaRPr>
          </a:p>
          <a:p>
            <a:pPr lvl="1">
              <a:lnSpc>
                <a:spcPct val="90000"/>
              </a:lnSpc>
            </a:pPr>
            <a:r>
              <a:rPr lang="ko-KR" altLang="en-US">
                <a:ea typeface="굴림" panose="020B0600000101010101" pitchFamily="34" charset="-127"/>
              </a:rPr>
              <a:t>생성자 함수의 이름은 항상 대문자로 시작</a:t>
            </a:r>
            <a:endParaRPr lang="en-US" altLang="ko-KR">
              <a:ea typeface="굴림" panose="020B0600000101010101" pitchFamily="34" charset="-127"/>
            </a:endParaRPr>
          </a:p>
          <a:p>
            <a:pPr lvl="1">
              <a:lnSpc>
                <a:spcPct val="90000"/>
              </a:lnSpc>
            </a:pPr>
            <a:r>
              <a:rPr lang="ko-KR" altLang="en-US">
                <a:ea typeface="굴림" panose="020B0600000101010101" pitchFamily="34" charset="-127"/>
              </a:rPr>
              <a:t>변수</a:t>
            </a:r>
            <a:r>
              <a:rPr lang="en-US" altLang="ko-KR">
                <a:ea typeface="굴림" panose="020B0600000101010101" pitchFamily="34" charset="-127"/>
              </a:rPr>
              <a:t>, </a:t>
            </a:r>
            <a:r>
              <a:rPr lang="ko-KR" altLang="en-US">
                <a:ea typeface="굴림" panose="020B0600000101010101" pitchFamily="34" charset="-127"/>
              </a:rPr>
              <a:t>인스턴스</a:t>
            </a:r>
            <a:r>
              <a:rPr lang="en-US" altLang="ko-KR">
                <a:ea typeface="굴림" panose="020B0600000101010101" pitchFamily="34" charset="-127"/>
              </a:rPr>
              <a:t>, </a:t>
            </a:r>
            <a:r>
              <a:rPr lang="ko-KR" altLang="en-US">
                <a:ea typeface="굴림" panose="020B0600000101010101" pitchFamily="34" charset="-127"/>
              </a:rPr>
              <a:t>함수</a:t>
            </a:r>
            <a:r>
              <a:rPr lang="en-US" altLang="ko-KR">
                <a:ea typeface="굴림" panose="020B0600000101010101" pitchFamily="34" charset="-127"/>
              </a:rPr>
              <a:t>, </a:t>
            </a:r>
            <a:r>
              <a:rPr lang="ko-KR" altLang="en-US">
                <a:ea typeface="굴림" panose="020B0600000101010101" pitchFamily="34" charset="-127"/>
              </a:rPr>
              <a:t>메소드의 이름은 항상 소문자로 시작</a:t>
            </a:r>
            <a:endParaRPr lang="en-US" altLang="ko-KR">
              <a:ea typeface="굴림" panose="020B0600000101010101" pitchFamily="34" charset="-127"/>
            </a:endParaRPr>
          </a:p>
          <a:p>
            <a:pPr lvl="1">
              <a:lnSpc>
                <a:spcPct val="90000"/>
              </a:lnSpc>
            </a:pPr>
            <a:r>
              <a:rPr lang="ko-KR" altLang="en-US">
                <a:ea typeface="굴림" panose="020B0600000101010101" pitchFamily="34" charset="-127"/>
              </a:rPr>
              <a:t>여러 단어로 이루어진 식별자는 각 단어의 첫 글자를 대문자로 사용</a:t>
            </a:r>
          </a:p>
        </p:txBody>
      </p:sp>
    </p:spTree>
    <p:extLst>
      <p:ext uri="{BB962C8B-B14F-4D97-AF65-F5344CB8AC3E}">
        <p14:creationId xmlns:p14="http://schemas.microsoft.com/office/powerpoint/2010/main" val="10800859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제목 1">
            <a:extLst>
              <a:ext uri="{FF2B5EF4-FFF2-40B4-BE49-F238E27FC236}">
                <a16:creationId xmlns:a16="http://schemas.microsoft.com/office/drawing/2014/main" id="{509652F7-CA99-4A4F-B9DE-1E6F624E8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식별자</a:t>
            </a:r>
          </a:p>
        </p:txBody>
      </p:sp>
      <p:sp>
        <p:nvSpPr>
          <p:cNvPr id="14339" name="내용 개체 틀 2">
            <a:extLst>
              <a:ext uri="{FF2B5EF4-FFF2-40B4-BE49-F238E27FC236}">
                <a16:creationId xmlns:a16="http://schemas.microsoft.com/office/drawing/2014/main" id="{B6FF43AF-1D91-E441-AB87-2AFDB34A3B6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식별자 종류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변수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속성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함수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메소드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endParaRPr lang="en-US" altLang="ko-KR">
              <a:ea typeface="굴림" panose="020B0600000101010101" pitchFamily="34" charset="-127"/>
            </a:endParaRPr>
          </a:p>
        </p:txBody>
      </p:sp>
      <p:graphicFrame>
        <p:nvGraphicFramePr>
          <p:cNvPr id="4" name="내용 개체 틀 5">
            <a:extLst>
              <a:ext uri="{FF2B5EF4-FFF2-40B4-BE49-F238E27FC236}">
                <a16:creationId xmlns:a16="http://schemas.microsoft.com/office/drawing/2014/main" id="{18978F57-1CB8-274F-8721-4FB7D9A84A37}"/>
              </a:ext>
            </a:extLst>
          </p:cNvPr>
          <p:cNvGraphicFramePr>
            <a:graphicFrameLocks noGrp="1"/>
          </p:cNvGraphicFramePr>
          <p:nvPr/>
        </p:nvGraphicFramePr>
        <p:xfrm>
          <a:off x="2351088" y="3562351"/>
          <a:ext cx="7416800" cy="1235075"/>
        </p:xfrm>
        <a:graphic>
          <a:graphicData uri="http://schemas.openxmlformats.org/drawingml/2006/table">
            <a:tbl>
              <a:tblPr/>
              <a:tblGrid>
                <a:gridCol w="2808287">
                  <a:extLst>
                    <a:ext uri="{9D8B030D-6E8A-4147-A177-3AD203B41FA5}">
                      <a16:colId xmlns:a16="http://schemas.microsoft.com/office/drawing/2014/main" val="363393079"/>
                    </a:ext>
                  </a:extLst>
                </a:gridCol>
                <a:gridCol w="1871663">
                  <a:extLst>
                    <a:ext uri="{9D8B030D-6E8A-4147-A177-3AD203B41FA5}">
                      <a16:colId xmlns:a16="http://schemas.microsoft.com/office/drawing/2014/main" val="3456130659"/>
                    </a:ext>
                  </a:extLst>
                </a:gridCol>
                <a:gridCol w="2736850">
                  <a:extLst>
                    <a:ext uri="{9D8B030D-6E8A-4147-A177-3AD203B41FA5}">
                      <a16:colId xmlns:a16="http://schemas.microsoft.com/office/drawing/2014/main" val="1775109933"/>
                    </a:ext>
                  </a:extLst>
                </a:gridCol>
              </a:tblGrid>
              <a:tr h="50323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구분</a:t>
                      </a:r>
                    </a:p>
                  </a:txBody>
                  <a:tcPr marT="45689" marB="4568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단독으로 사용</a:t>
                      </a:r>
                    </a:p>
                  </a:txBody>
                  <a:tcPr marT="45689" marB="4568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다른 식별자와 함께 사용</a:t>
                      </a:r>
                    </a:p>
                  </a:txBody>
                  <a:tcPr marT="45689" marB="4568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747652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식별자 뒤에 괄호 없음</a:t>
                      </a:r>
                    </a:p>
                  </a:txBody>
                  <a:tcPr marT="45689" marB="4568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변수</a:t>
                      </a:r>
                    </a:p>
                  </a:txBody>
                  <a:tcPr marT="45689" marB="4568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속성</a:t>
                      </a:r>
                    </a:p>
                  </a:txBody>
                  <a:tcPr marT="45689" marB="4568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7339115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식별자 뒤에 괄호 있음</a:t>
                      </a:r>
                    </a:p>
                  </a:txBody>
                  <a:tcPr marT="45689" marB="4568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함수</a:t>
                      </a:r>
                    </a:p>
                  </a:txBody>
                  <a:tcPr marT="45689" marB="4568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메소드</a:t>
                      </a:r>
                    </a:p>
                  </a:txBody>
                  <a:tcPr marT="45689" marB="45689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940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0529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>
            <a:extLst>
              <a:ext uri="{FF2B5EF4-FFF2-40B4-BE49-F238E27FC236}">
                <a16:creationId xmlns:a16="http://schemas.microsoft.com/office/drawing/2014/main" id="{672F4E99-4181-FF45-982D-BA868DB9E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주석</a:t>
            </a:r>
          </a:p>
        </p:txBody>
      </p:sp>
      <p:sp>
        <p:nvSpPr>
          <p:cNvPr id="15363" name="내용 개체 틀 2">
            <a:extLst>
              <a:ext uri="{FF2B5EF4-FFF2-40B4-BE49-F238E27FC236}">
                <a16:creationId xmlns:a16="http://schemas.microsoft.com/office/drawing/2014/main" id="{7B61ECBC-193B-6A43-AE30-F9574689D60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주석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프로그램의 진행에 영향을 주시 않는 코드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프로그램을 성명하는 용도</a:t>
            </a:r>
          </a:p>
        </p:txBody>
      </p:sp>
      <p:graphicFrame>
        <p:nvGraphicFramePr>
          <p:cNvPr id="4" name="내용 개체 틀 5">
            <a:extLst>
              <a:ext uri="{FF2B5EF4-FFF2-40B4-BE49-F238E27FC236}">
                <a16:creationId xmlns:a16="http://schemas.microsoft.com/office/drawing/2014/main" id="{9BFB1F21-17DA-CA42-81E2-0C46826869F6}"/>
              </a:ext>
            </a:extLst>
          </p:cNvPr>
          <p:cNvGraphicFramePr>
            <a:graphicFrameLocks noGrp="1"/>
          </p:cNvGraphicFramePr>
          <p:nvPr/>
        </p:nvGraphicFramePr>
        <p:xfrm>
          <a:off x="2495550" y="2708275"/>
          <a:ext cx="7416800" cy="2470150"/>
        </p:xfrm>
        <a:graphic>
          <a:graphicData uri="http://schemas.openxmlformats.org/drawingml/2006/table">
            <a:tbl>
              <a:tblPr/>
              <a:tblGrid>
                <a:gridCol w="2447925">
                  <a:extLst>
                    <a:ext uri="{9D8B030D-6E8A-4147-A177-3AD203B41FA5}">
                      <a16:colId xmlns:a16="http://schemas.microsoft.com/office/drawing/2014/main" val="1111528293"/>
                    </a:ext>
                  </a:extLst>
                </a:gridCol>
                <a:gridCol w="4968875">
                  <a:extLst>
                    <a:ext uri="{9D8B030D-6E8A-4147-A177-3AD203B41FA5}">
                      <a16:colId xmlns:a16="http://schemas.microsoft.com/office/drawing/2014/main" val="2358393765"/>
                    </a:ext>
                  </a:extLst>
                </a:gridCol>
              </a:tblGrid>
              <a:tr h="366713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방법</a:t>
                      </a:r>
                    </a:p>
                  </a:txBody>
                  <a:tcPr marT="45744" marB="4574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표현</a:t>
                      </a:r>
                    </a:p>
                  </a:txBody>
                  <a:tcPr marT="45744" marB="4574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475985"/>
                  </a:ext>
                </a:extLst>
              </a:tr>
              <a:tr h="366713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① 한 행 주석 처리</a:t>
                      </a:r>
                    </a:p>
                  </a:txBody>
                  <a:tcPr marT="45744" marB="4574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// </a:t>
                      </a: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주석문</a:t>
                      </a:r>
                    </a:p>
                  </a:txBody>
                  <a:tcPr marT="45744" marB="4574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892812"/>
                  </a:ext>
                </a:extLst>
              </a:tr>
              <a:tr h="1738313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② 여러 행 주석 처리</a:t>
                      </a:r>
                    </a:p>
                  </a:txBody>
                  <a:tcPr marT="45744" marB="4574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/*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800" b="0" i="0" u="none" strike="noStrike" cap="none" normalizeH="0" baseline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주석문</a:t>
                      </a:r>
                      <a:endParaRPr kumimoji="0" lang="en-US" altLang="ko-KR" sz="1800" b="0" i="0" u="none" strike="noStrike" cap="none" normalizeH="0" baseline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주석문</a:t>
                      </a:r>
                      <a:endParaRPr kumimoji="0" lang="en-US" altLang="ko-KR" sz="1800" b="0" i="0" u="none" strike="noStrike" cap="none" normalizeH="0" baseline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800" b="0" i="0" u="none" strike="noStrike" cap="none" normalizeH="0" baseline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*/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T="45744" marB="4574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98238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54771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제목 1">
            <a:extLst>
              <a:ext uri="{FF2B5EF4-FFF2-40B4-BE49-F238E27FC236}">
                <a16:creationId xmlns:a16="http://schemas.microsoft.com/office/drawing/2014/main" id="{9036911A-AEA4-E542-9F3A-5BB6DC4B3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자바스크립트 출력</a:t>
            </a:r>
          </a:p>
        </p:txBody>
      </p:sp>
      <p:sp>
        <p:nvSpPr>
          <p:cNvPr id="16387" name="내용 개체 틀 2">
            <a:extLst>
              <a:ext uri="{FF2B5EF4-FFF2-40B4-BE49-F238E27FC236}">
                <a16:creationId xmlns:a16="http://schemas.microsoft.com/office/drawing/2014/main" id="{A6BAA43B-09C7-D942-BC1C-056DC350BA8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가장 기본적인 출력 방법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en-US" altLang="ko-KR">
                <a:ea typeface="굴림" panose="020B0600000101010101" pitchFamily="34" charset="-127"/>
              </a:rPr>
              <a:t>alert() </a:t>
            </a:r>
            <a:r>
              <a:rPr lang="ko-KR" altLang="en-US">
                <a:ea typeface="굴림" panose="020B0600000101010101" pitchFamily="34" charset="-127"/>
              </a:rPr>
              <a:t>함수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endParaRPr lang="en-US" altLang="ko-KR">
              <a:ea typeface="굴림" panose="020B0600000101010101" pitchFamily="34" charset="-127"/>
            </a:endParaRPr>
          </a:p>
          <a:p>
            <a:pPr lvl="1"/>
            <a:endParaRPr lang="ko-KR" altLang="en-US">
              <a:ea typeface="굴림" panose="020B0600000101010101" pitchFamily="34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F5DD980-D034-A648-A54A-61748417AAE8}"/>
              </a:ext>
            </a:extLst>
          </p:cNvPr>
          <p:cNvGraphicFramePr>
            <a:graphicFrameLocks noGrp="1"/>
          </p:cNvGraphicFramePr>
          <p:nvPr/>
        </p:nvGraphicFramePr>
        <p:xfrm>
          <a:off x="2351088" y="2133600"/>
          <a:ext cx="5689600" cy="369888"/>
        </p:xfrm>
        <a:graphic>
          <a:graphicData uri="http://schemas.openxmlformats.org/drawingml/2006/table">
            <a:tbl>
              <a:tblPr/>
              <a:tblGrid>
                <a:gridCol w="5689600">
                  <a:extLst>
                    <a:ext uri="{9D8B030D-6E8A-4147-A177-3AD203B41FA5}">
                      <a16:colId xmlns:a16="http://schemas.microsoft.com/office/drawing/2014/main" val="2072767532"/>
                    </a:ext>
                  </a:extLst>
                </a:gridCol>
              </a:tblGrid>
              <a:tr h="36988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alert(‘</a:t>
                      </a: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메시지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’);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굴림" panose="020B0600000101010101" pitchFamily="34" charset="-127"/>
                      </a:endParaRPr>
                    </a:p>
                  </a:txBody>
                  <a:tcPr marL="91456" marR="91456" marT="45603" marB="4560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9234205"/>
                  </a:ext>
                </a:extLst>
              </a:tr>
            </a:tbl>
          </a:graphicData>
        </a:graphic>
      </p:graphicFrame>
      <p:pic>
        <p:nvPicPr>
          <p:cNvPr id="16394" name="Picture 2">
            <a:extLst>
              <a:ext uri="{FF2B5EF4-FFF2-40B4-BE49-F238E27FC236}">
                <a16:creationId xmlns:a16="http://schemas.microsoft.com/office/drawing/2014/main" id="{131C4B2C-CF96-274B-8C1D-DA6EF6F253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114" y="2871788"/>
            <a:ext cx="5362575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29720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제목 1">
            <a:extLst>
              <a:ext uri="{FF2B5EF4-FFF2-40B4-BE49-F238E27FC236}">
                <a16:creationId xmlns:a16="http://schemas.microsoft.com/office/drawing/2014/main" id="{591E2A4C-1559-5D41-A921-01244B6E1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자료형</a:t>
            </a:r>
          </a:p>
        </p:txBody>
      </p:sp>
      <p:sp>
        <p:nvSpPr>
          <p:cNvPr id="17411" name="내용 개체 틀 2">
            <a:extLst>
              <a:ext uri="{FF2B5EF4-FFF2-40B4-BE49-F238E27FC236}">
                <a16:creationId xmlns:a16="http://schemas.microsoft.com/office/drawing/2014/main" id="{6489A85F-A152-6C45-B425-C0753B9E79F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자바스크립트 자료형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숫자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문자열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불리언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함수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객체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정의되지 않은 자료형</a:t>
            </a:r>
          </a:p>
        </p:txBody>
      </p:sp>
    </p:spTree>
    <p:extLst>
      <p:ext uri="{BB962C8B-B14F-4D97-AF65-F5344CB8AC3E}">
        <p14:creationId xmlns:p14="http://schemas.microsoft.com/office/powerpoint/2010/main" val="9515149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제목 1">
            <a:extLst>
              <a:ext uri="{FF2B5EF4-FFF2-40B4-BE49-F238E27FC236}">
                <a16:creationId xmlns:a16="http://schemas.microsoft.com/office/drawing/2014/main" id="{0213C014-931A-0740-B715-75B9A5838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숫자</a:t>
            </a:r>
          </a:p>
        </p:txBody>
      </p:sp>
      <p:sp>
        <p:nvSpPr>
          <p:cNvPr id="18435" name="내용 개체 틀 2">
            <a:extLst>
              <a:ext uri="{FF2B5EF4-FFF2-40B4-BE49-F238E27FC236}">
                <a16:creationId xmlns:a16="http://schemas.microsoft.com/office/drawing/2014/main" id="{C6A544C8-919F-664A-8BA3-4EDCACF1579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정수와 실수를 구분하지 않음</a:t>
            </a:r>
            <a:endParaRPr lang="en-US" altLang="ko-KR">
              <a:ea typeface="굴림" panose="020B0600000101010101" pitchFamily="34" charset="-127"/>
            </a:endParaRPr>
          </a:p>
          <a:p>
            <a:r>
              <a:rPr lang="ko-KR" altLang="en-US">
                <a:ea typeface="굴림" panose="020B0600000101010101" pitchFamily="34" charset="-127"/>
              </a:rPr>
              <a:t>연산자 우선순위 고려</a:t>
            </a:r>
          </a:p>
        </p:txBody>
      </p:sp>
      <p:graphicFrame>
        <p:nvGraphicFramePr>
          <p:cNvPr id="4" name="내용 개체 틀 5">
            <a:extLst>
              <a:ext uri="{FF2B5EF4-FFF2-40B4-BE49-F238E27FC236}">
                <a16:creationId xmlns:a16="http://schemas.microsoft.com/office/drawing/2014/main" id="{047806A5-21F9-FA4C-8186-E29737536922}"/>
              </a:ext>
            </a:extLst>
          </p:cNvPr>
          <p:cNvGraphicFramePr>
            <a:graphicFrameLocks noGrp="1"/>
          </p:cNvGraphicFramePr>
          <p:nvPr/>
        </p:nvGraphicFramePr>
        <p:xfrm>
          <a:off x="2063750" y="2349501"/>
          <a:ext cx="7416800" cy="2193925"/>
        </p:xfrm>
        <a:graphic>
          <a:graphicData uri="http://schemas.openxmlformats.org/drawingml/2006/table">
            <a:tbl>
              <a:tblPr/>
              <a:tblGrid>
                <a:gridCol w="2447925">
                  <a:extLst>
                    <a:ext uri="{9D8B030D-6E8A-4147-A177-3AD203B41FA5}">
                      <a16:colId xmlns:a16="http://schemas.microsoft.com/office/drawing/2014/main" val="633946790"/>
                    </a:ext>
                  </a:extLst>
                </a:gridCol>
                <a:gridCol w="4968875">
                  <a:extLst>
                    <a:ext uri="{9D8B030D-6E8A-4147-A177-3AD203B41FA5}">
                      <a16:colId xmlns:a16="http://schemas.microsoft.com/office/drawing/2014/main" val="2668539283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연산자 기호</a:t>
                      </a: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설명</a:t>
                      </a: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42101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+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덧셈 연산</a:t>
                      </a: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9234426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-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뺄셈 연산</a:t>
                      </a: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183806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*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곱셈 연산</a:t>
                      </a: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6861870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/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나눗셈 연산</a:t>
                      </a: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751527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%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나머지 연산</a:t>
                      </a:r>
                    </a:p>
                  </a:txBody>
                  <a:tcPr marT="45690" marB="4569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5242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41086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제목 1">
            <a:extLst>
              <a:ext uri="{FF2B5EF4-FFF2-40B4-BE49-F238E27FC236}">
                <a16:creationId xmlns:a16="http://schemas.microsoft.com/office/drawing/2014/main" id="{E8BDB277-366E-6D43-A920-90113A3AB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문자열</a:t>
            </a:r>
          </a:p>
        </p:txBody>
      </p:sp>
      <p:sp>
        <p:nvSpPr>
          <p:cNvPr id="19459" name="내용 개체 틀 2">
            <a:extLst>
              <a:ext uri="{FF2B5EF4-FFF2-40B4-BE49-F238E27FC236}">
                <a16:creationId xmlns:a16="http://schemas.microsoft.com/office/drawing/2014/main" id="{9D6E71C6-5077-F545-89A7-AF8EBA11FD6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문자열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문자의 집합</a:t>
            </a:r>
            <a:endParaRPr lang="en-US" altLang="ko-KR">
              <a:ea typeface="굴림" panose="020B0600000101010101" pitchFamily="34" charset="-127"/>
            </a:endParaRPr>
          </a:p>
          <a:p>
            <a:r>
              <a:rPr lang="ko-KR" altLang="en-US">
                <a:ea typeface="굴림" panose="020B0600000101010101" pitchFamily="34" charset="-127"/>
              </a:rPr>
              <a:t>문자열 생성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큰따옴표 안에 문자를 넣는 방법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작은따옴표 안에 문자를 넣는 방법</a:t>
            </a:r>
            <a:r>
              <a:rPr lang="en-US" altLang="ko-KR">
                <a:ea typeface="굴림" panose="020B0600000101010101" pitchFamily="34" charset="-127"/>
              </a:rPr>
              <a:t>(</a:t>
            </a:r>
            <a:r>
              <a:rPr lang="ko-KR" altLang="en-US">
                <a:ea typeface="굴림" panose="020B0600000101010101" pitchFamily="34" charset="-127"/>
              </a:rPr>
              <a:t>권장</a:t>
            </a:r>
            <a:r>
              <a:rPr lang="en-US" altLang="ko-KR">
                <a:ea typeface="굴림" panose="020B0600000101010101" pitchFamily="34" charset="-127"/>
              </a:rPr>
              <a:t>)</a:t>
            </a: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따옴표를 포함하는 문자열</a:t>
            </a:r>
            <a:endParaRPr lang="en-US" altLang="ko-KR">
              <a:ea typeface="굴림" panose="020B0600000101010101" pitchFamily="34" charset="-127"/>
            </a:endParaRPr>
          </a:p>
          <a:p>
            <a:pPr lvl="2"/>
            <a:r>
              <a:rPr lang="ko-KR" altLang="en-US">
                <a:ea typeface="굴림" panose="020B0600000101010101" pitchFamily="34" charset="-127"/>
              </a:rPr>
              <a:t>서로 다른 따옴표로 문자열을 감싸줌</a:t>
            </a:r>
            <a:endParaRPr lang="en-US" altLang="ko-KR">
              <a:ea typeface="굴림" panose="020B0600000101010101" pitchFamily="34" charset="-127"/>
            </a:endParaRPr>
          </a:p>
          <a:p>
            <a:pPr lvl="2"/>
            <a:r>
              <a:rPr lang="en-US" altLang="ko-KR">
                <a:ea typeface="굴림" panose="020B0600000101010101" pitchFamily="34" charset="-127"/>
              </a:rPr>
              <a:t>"</a:t>
            </a:r>
            <a:r>
              <a:rPr lang="en-US" altLang="ko-KR">
                <a:solidFill>
                  <a:srgbClr val="FF0000"/>
                </a:solidFill>
                <a:ea typeface="굴림" panose="020B0600000101010101" pitchFamily="34" charset="-127"/>
              </a:rPr>
              <a:t>'</a:t>
            </a:r>
            <a:r>
              <a:rPr lang="ko-KR" altLang="en-US">
                <a:ea typeface="굴림" panose="020B0600000101010101" pitchFamily="34" charset="-127"/>
              </a:rPr>
              <a:t>문자열</a:t>
            </a:r>
            <a:r>
              <a:rPr lang="en-US" altLang="ko-KR">
                <a:solidFill>
                  <a:srgbClr val="FF0000"/>
                </a:solidFill>
                <a:ea typeface="굴림" panose="020B0600000101010101" pitchFamily="34" charset="-127"/>
              </a:rPr>
              <a:t>'</a:t>
            </a:r>
            <a:r>
              <a:rPr lang="en-US" altLang="ko-KR">
                <a:ea typeface="굴림" panose="020B0600000101010101" pitchFamily="34" charset="-127"/>
              </a:rPr>
              <a:t> </a:t>
            </a:r>
            <a:r>
              <a:rPr lang="ko-KR" altLang="en-US">
                <a:ea typeface="굴림" panose="020B0600000101010101" pitchFamily="34" charset="-127"/>
              </a:rPr>
              <a:t>입니다</a:t>
            </a:r>
            <a:r>
              <a:rPr lang="en-US" altLang="ko-KR">
                <a:ea typeface="굴림" panose="020B0600000101010101" pitchFamily="34" charset="-127"/>
              </a:rPr>
              <a:t>.";</a:t>
            </a:r>
          </a:p>
          <a:p>
            <a:pPr lvl="2"/>
            <a:r>
              <a:rPr lang="en-US" altLang="ko-KR">
                <a:ea typeface="굴림" panose="020B0600000101010101" pitchFamily="34" charset="-127"/>
              </a:rPr>
              <a:t>'</a:t>
            </a:r>
            <a:r>
              <a:rPr lang="en-US" altLang="ko-KR">
                <a:solidFill>
                  <a:srgbClr val="FF0000"/>
                </a:solidFill>
                <a:ea typeface="굴림" panose="020B0600000101010101" pitchFamily="34" charset="-127"/>
              </a:rPr>
              <a:t>"</a:t>
            </a:r>
            <a:r>
              <a:rPr lang="ko-KR" altLang="en-US">
                <a:ea typeface="굴림" panose="020B0600000101010101" pitchFamily="34" charset="-127"/>
              </a:rPr>
              <a:t>문자열</a:t>
            </a:r>
            <a:r>
              <a:rPr lang="en-US" altLang="ko-KR">
                <a:solidFill>
                  <a:srgbClr val="FF0000"/>
                </a:solidFill>
                <a:ea typeface="굴림" panose="020B0600000101010101" pitchFamily="34" charset="-127"/>
              </a:rPr>
              <a:t>"</a:t>
            </a:r>
            <a:r>
              <a:rPr lang="en-US" altLang="ko-KR">
                <a:ea typeface="굴림" panose="020B0600000101010101" pitchFamily="34" charset="-127"/>
              </a:rPr>
              <a:t> </a:t>
            </a:r>
            <a:r>
              <a:rPr lang="ko-KR" altLang="en-US">
                <a:ea typeface="굴림" panose="020B0600000101010101" pitchFamily="34" charset="-127"/>
              </a:rPr>
              <a:t>입니다</a:t>
            </a:r>
            <a:r>
              <a:rPr lang="en-US" altLang="ko-KR">
                <a:ea typeface="굴림" panose="020B0600000101010101" pitchFamily="34" charset="-127"/>
              </a:rPr>
              <a:t>.';</a:t>
            </a:r>
            <a:endParaRPr lang="ko-KR" altLang="en-US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20445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제목 1">
            <a:extLst>
              <a:ext uri="{FF2B5EF4-FFF2-40B4-BE49-F238E27FC236}">
                <a16:creationId xmlns:a16="http://schemas.microsoft.com/office/drawing/2014/main" id="{59BE8D51-C773-2146-B752-C45EBE767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문자열</a:t>
            </a:r>
          </a:p>
        </p:txBody>
      </p:sp>
      <p:sp>
        <p:nvSpPr>
          <p:cNvPr id="20483" name="내용 개체 틀 2">
            <a:extLst>
              <a:ext uri="{FF2B5EF4-FFF2-40B4-BE49-F238E27FC236}">
                <a16:creationId xmlns:a16="http://schemas.microsoft.com/office/drawing/2014/main" id="{9E1D76A3-3C73-B340-BBC2-D8AA93C6F98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이스케이프 문자</a:t>
            </a:r>
            <a:endParaRPr lang="en-US" altLang="ko-KR">
              <a:ea typeface="굴림" panose="020B0600000101010101" pitchFamily="34" charset="-127"/>
            </a:endParaRPr>
          </a:p>
          <a:p>
            <a:endParaRPr lang="en-US" altLang="ko-KR">
              <a:ea typeface="굴림" panose="020B0600000101010101" pitchFamily="34" charset="-127"/>
            </a:endParaRPr>
          </a:p>
          <a:p>
            <a:endParaRPr lang="en-US" altLang="ko-KR">
              <a:ea typeface="굴림" panose="020B0600000101010101" pitchFamily="34" charset="-127"/>
            </a:endParaRPr>
          </a:p>
          <a:p>
            <a:endParaRPr lang="en-US" altLang="ko-KR">
              <a:ea typeface="굴림" panose="020B0600000101010101" pitchFamily="34" charset="-127"/>
            </a:endParaRPr>
          </a:p>
          <a:p>
            <a:endParaRPr lang="en-US" altLang="ko-KR">
              <a:ea typeface="굴림" panose="020B0600000101010101" pitchFamily="34" charset="-127"/>
            </a:endParaRPr>
          </a:p>
          <a:p>
            <a:r>
              <a:rPr lang="ko-KR" altLang="en-US">
                <a:ea typeface="굴림" panose="020B0600000101010101" pitchFamily="34" charset="-127"/>
              </a:rPr>
              <a:t>문자열 연결</a:t>
            </a:r>
          </a:p>
        </p:txBody>
      </p:sp>
      <p:graphicFrame>
        <p:nvGraphicFramePr>
          <p:cNvPr id="4" name="내용 개체 틀 5">
            <a:extLst>
              <a:ext uri="{FF2B5EF4-FFF2-40B4-BE49-F238E27FC236}">
                <a16:creationId xmlns:a16="http://schemas.microsoft.com/office/drawing/2014/main" id="{2F956F05-720E-7242-B9F4-FED466BF7A50}"/>
              </a:ext>
            </a:extLst>
          </p:cNvPr>
          <p:cNvGraphicFramePr>
            <a:graphicFrameLocks noGrp="1"/>
          </p:cNvGraphicFramePr>
          <p:nvPr/>
        </p:nvGraphicFramePr>
        <p:xfrm>
          <a:off x="2279651" y="1773239"/>
          <a:ext cx="7561263" cy="1462087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val="484900282"/>
                    </a:ext>
                  </a:extLst>
                </a:gridCol>
                <a:gridCol w="1728788">
                  <a:extLst>
                    <a:ext uri="{9D8B030D-6E8A-4147-A177-3AD203B41FA5}">
                      <a16:colId xmlns:a16="http://schemas.microsoft.com/office/drawing/2014/main" val="724774407"/>
                    </a:ext>
                  </a:extLst>
                </a:gridCol>
                <a:gridCol w="2087562">
                  <a:extLst>
                    <a:ext uri="{9D8B030D-6E8A-4147-A177-3AD203B41FA5}">
                      <a16:colId xmlns:a16="http://schemas.microsoft.com/office/drawing/2014/main" val="2273731766"/>
                    </a:ext>
                  </a:extLst>
                </a:gridCol>
                <a:gridCol w="1728788">
                  <a:extLst>
                    <a:ext uri="{9D8B030D-6E8A-4147-A177-3AD203B41FA5}">
                      <a16:colId xmlns:a16="http://schemas.microsoft.com/office/drawing/2014/main" val="3145124980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이스케이프 문자</a:t>
                      </a: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설명</a:t>
                      </a: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이스케이프 문자</a:t>
                      </a: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설명</a:t>
                      </a: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3499213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￦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t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수평 탭</a:t>
                      </a: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￦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’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작은따옴표</a:t>
                      </a: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7573900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￦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n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행 바꿈</a:t>
                      </a: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￦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”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큰따옴표</a:t>
                      </a: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010701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￦￦</a:t>
                      </a: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역 슬래시</a:t>
                      </a: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45" marR="91445" marT="45651" marB="4565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545749"/>
                  </a:ext>
                </a:extLst>
              </a:tr>
            </a:tbl>
          </a:graphicData>
        </a:graphic>
      </p:graphicFrame>
      <p:graphicFrame>
        <p:nvGraphicFramePr>
          <p:cNvPr id="5" name="내용 개체 틀 5">
            <a:extLst>
              <a:ext uri="{FF2B5EF4-FFF2-40B4-BE49-F238E27FC236}">
                <a16:creationId xmlns:a16="http://schemas.microsoft.com/office/drawing/2014/main" id="{BBBF8CD9-2393-3A4F-85FB-5142AB5D695B}"/>
              </a:ext>
            </a:extLst>
          </p:cNvPr>
          <p:cNvGraphicFramePr>
            <a:graphicFrameLocks noGrp="1"/>
          </p:cNvGraphicFramePr>
          <p:nvPr/>
        </p:nvGraphicFramePr>
        <p:xfrm>
          <a:off x="2351089" y="4149725"/>
          <a:ext cx="5976937" cy="731838"/>
        </p:xfrm>
        <a:graphic>
          <a:graphicData uri="http://schemas.openxmlformats.org/drawingml/2006/table">
            <a:tbl>
              <a:tblPr/>
              <a:tblGrid>
                <a:gridCol w="2447925">
                  <a:extLst>
                    <a:ext uri="{9D8B030D-6E8A-4147-A177-3AD203B41FA5}">
                      <a16:colId xmlns:a16="http://schemas.microsoft.com/office/drawing/2014/main" val="3281198859"/>
                    </a:ext>
                  </a:extLst>
                </a:gridCol>
                <a:gridCol w="3529012">
                  <a:extLst>
                    <a:ext uri="{9D8B030D-6E8A-4147-A177-3AD203B41FA5}">
                      <a16:colId xmlns:a16="http://schemas.microsoft.com/office/drawing/2014/main" val="2814258680"/>
                    </a:ext>
                  </a:extLst>
                </a:gridCol>
              </a:tblGrid>
              <a:tr h="366713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연산자</a:t>
                      </a:r>
                    </a:p>
                  </a:txBody>
                  <a:tcPr marL="91444" marR="91444" marT="45681" marB="4568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설명</a:t>
                      </a:r>
                    </a:p>
                  </a:txBody>
                  <a:tcPr marL="91444" marR="91444" marT="45681" marB="4568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267880"/>
                  </a:ext>
                </a:extLst>
              </a:tr>
              <a:tr h="366713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+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44" marR="91444" marT="45681" marB="4568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문자열 연결 연산자</a:t>
                      </a:r>
                    </a:p>
                  </a:txBody>
                  <a:tcPr marL="91444" marR="91444" marT="45681" marB="45681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2809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76675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제목 1">
            <a:extLst>
              <a:ext uri="{FF2B5EF4-FFF2-40B4-BE49-F238E27FC236}">
                <a16:creationId xmlns:a16="http://schemas.microsoft.com/office/drawing/2014/main" id="{7B346EC8-B8F3-C645-9B52-741FA9C18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불리언</a:t>
            </a:r>
            <a:r>
              <a:rPr lang="en-US" altLang="ko-KR"/>
              <a:t>(boolean)</a:t>
            </a:r>
            <a:endParaRPr lang="ko-KR" altLang="en-US"/>
          </a:p>
        </p:txBody>
      </p:sp>
      <p:sp>
        <p:nvSpPr>
          <p:cNvPr id="21507" name="내용 개체 틀 2">
            <a:extLst>
              <a:ext uri="{FF2B5EF4-FFF2-40B4-BE49-F238E27FC236}">
                <a16:creationId xmlns:a16="http://schemas.microsoft.com/office/drawing/2014/main" id="{DD54B568-3A89-1242-BD5B-01E077A6FDE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불리언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결과를 참과 거짓으로 표현할 때 사용</a:t>
            </a:r>
            <a:endParaRPr lang="en-US" altLang="ko-KR">
              <a:ea typeface="굴림" panose="020B0600000101010101" pitchFamily="34" charset="-127"/>
            </a:endParaRPr>
          </a:p>
          <a:p>
            <a:r>
              <a:rPr lang="ko-KR" altLang="en-US">
                <a:ea typeface="굴림" panose="020B0600000101010101" pitchFamily="34" charset="-127"/>
              </a:rPr>
              <a:t>비교 연산자</a:t>
            </a:r>
          </a:p>
        </p:txBody>
      </p:sp>
      <p:graphicFrame>
        <p:nvGraphicFramePr>
          <p:cNvPr id="4" name="내용 개체 틀 5">
            <a:extLst>
              <a:ext uri="{FF2B5EF4-FFF2-40B4-BE49-F238E27FC236}">
                <a16:creationId xmlns:a16="http://schemas.microsoft.com/office/drawing/2014/main" id="{74E1C297-70BC-5A4B-B095-E229983B3314}"/>
              </a:ext>
            </a:extLst>
          </p:cNvPr>
          <p:cNvGraphicFramePr>
            <a:graphicFrameLocks noGrp="1"/>
          </p:cNvGraphicFramePr>
          <p:nvPr/>
        </p:nvGraphicFramePr>
        <p:xfrm>
          <a:off x="2351088" y="2668588"/>
          <a:ext cx="6121400" cy="2925762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val="42423483"/>
                    </a:ext>
                  </a:extLst>
                </a:gridCol>
                <a:gridCol w="4105275">
                  <a:extLst>
                    <a:ext uri="{9D8B030D-6E8A-4147-A177-3AD203B41FA5}">
                      <a16:colId xmlns:a16="http://schemas.microsoft.com/office/drawing/2014/main" val="3426298206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연산자</a:t>
                      </a: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설명</a:t>
                      </a: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102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&gt;=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좌변이 우변보다 크거나 같음</a:t>
                      </a: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297600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&lt;=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우변이 좌변보다 크거나 같음</a:t>
                      </a: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478863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&gt;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좌변이 우변보다 큼</a:t>
                      </a: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7039225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&lt;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우변이 좌변보다 큼</a:t>
                      </a: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9913452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==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좌변과 우변이 같음</a:t>
                      </a: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956044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===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좌변과 우변이 정확하게 같음</a:t>
                      </a: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2516237"/>
                  </a:ext>
                </a:extLst>
              </a:tr>
              <a:tr h="36512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!=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좌변과 우변이 다름</a:t>
                      </a:r>
                    </a:p>
                  </a:txBody>
                  <a:tcPr marL="91451" marR="91451" marT="45708" marB="45708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8439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4444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텍스트상자 10">
            <a:extLst>
              <a:ext uri="{FF2B5EF4-FFF2-40B4-BE49-F238E27FC236}">
                <a16:creationId xmlns:a16="http://schemas.microsoft.com/office/drawing/2014/main" id="{8D9705B9-CBC8-BD4C-A2C8-C2C728F436ED}"/>
              </a:ext>
            </a:extLst>
          </p:cNvPr>
          <p:cNvSpPr txBox="1"/>
          <p:nvPr/>
        </p:nvSpPr>
        <p:spPr>
          <a:xfrm>
            <a:off x="2401803" y="3045047"/>
            <a:ext cx="74737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kumimoji="1" lang="ko-KR" altLang="en-US" sz="60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축제 </a:t>
            </a:r>
            <a:r>
              <a:rPr kumimoji="1" lang="en-US" altLang="ko-KR" sz="6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&amp;</a:t>
            </a:r>
            <a:r>
              <a:rPr kumimoji="1" lang="ko-KR" altLang="en-US" sz="60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체육대회 </a:t>
            </a:r>
            <a:r>
              <a:rPr kumimoji="1" lang="ko-KR" altLang="en-US" sz="6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페이지 </a:t>
            </a:r>
            <a:endParaRPr kumimoji="1" lang="en-US" altLang="ko-KR" sz="60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68841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제목 1">
            <a:extLst>
              <a:ext uri="{FF2B5EF4-FFF2-40B4-BE49-F238E27FC236}">
                <a16:creationId xmlns:a16="http://schemas.microsoft.com/office/drawing/2014/main" id="{10B3069A-3322-EC48-864B-3CD974736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불리언</a:t>
            </a:r>
            <a:r>
              <a:rPr lang="en-US" altLang="ko-KR"/>
              <a:t>(boolean)</a:t>
            </a:r>
            <a:endParaRPr lang="ko-KR" altLang="en-US"/>
          </a:p>
        </p:txBody>
      </p:sp>
      <p:sp>
        <p:nvSpPr>
          <p:cNvPr id="22531" name="내용 개체 틀 2">
            <a:extLst>
              <a:ext uri="{FF2B5EF4-FFF2-40B4-BE49-F238E27FC236}">
                <a16:creationId xmlns:a16="http://schemas.microsoft.com/office/drawing/2014/main" id="{2EED7320-0284-BE4B-BDB4-77FADA25E67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논리 연산자</a:t>
            </a:r>
            <a:endParaRPr lang="en-US" altLang="ko-KR">
              <a:ea typeface="굴림" panose="020B0600000101010101" pitchFamily="34" charset="-127"/>
            </a:endParaRPr>
          </a:p>
          <a:p>
            <a:endParaRPr lang="en-US" altLang="ko-KR">
              <a:ea typeface="굴림" panose="020B0600000101010101" pitchFamily="34" charset="-127"/>
            </a:endParaRPr>
          </a:p>
          <a:p>
            <a:endParaRPr lang="en-US" altLang="ko-KR">
              <a:ea typeface="굴림" panose="020B0600000101010101" pitchFamily="34" charset="-127"/>
            </a:endParaRPr>
          </a:p>
          <a:p>
            <a:endParaRPr lang="en-US" altLang="ko-KR">
              <a:ea typeface="굴림" panose="020B0600000101010101" pitchFamily="34" charset="-127"/>
            </a:endParaRPr>
          </a:p>
          <a:p>
            <a:endParaRPr lang="ko-KR" altLang="en-US">
              <a:ea typeface="굴림" panose="020B0600000101010101" pitchFamily="34" charset="-127"/>
            </a:endParaRPr>
          </a:p>
        </p:txBody>
      </p:sp>
      <p:graphicFrame>
        <p:nvGraphicFramePr>
          <p:cNvPr id="4" name="내용 개체 틀 5">
            <a:extLst>
              <a:ext uri="{FF2B5EF4-FFF2-40B4-BE49-F238E27FC236}">
                <a16:creationId xmlns:a16="http://schemas.microsoft.com/office/drawing/2014/main" id="{E55AE441-AC16-AE4A-8754-75A40A2B0467}"/>
              </a:ext>
            </a:extLst>
          </p:cNvPr>
          <p:cNvGraphicFramePr>
            <a:graphicFrameLocks noGrp="1"/>
          </p:cNvGraphicFramePr>
          <p:nvPr/>
        </p:nvGraphicFramePr>
        <p:xfrm>
          <a:off x="2351089" y="1700214"/>
          <a:ext cx="4752975" cy="1463675"/>
        </p:xfrm>
        <a:graphic>
          <a:graphicData uri="http://schemas.openxmlformats.org/drawingml/2006/table">
            <a:tbl>
              <a:tblPr/>
              <a:tblGrid>
                <a:gridCol w="2016125">
                  <a:extLst>
                    <a:ext uri="{9D8B030D-6E8A-4147-A177-3AD203B41FA5}">
                      <a16:colId xmlns:a16="http://schemas.microsoft.com/office/drawing/2014/main" val="42836319"/>
                    </a:ext>
                  </a:extLst>
                </a:gridCol>
                <a:gridCol w="2736850">
                  <a:extLst>
                    <a:ext uri="{9D8B030D-6E8A-4147-A177-3AD203B41FA5}">
                      <a16:colId xmlns:a16="http://schemas.microsoft.com/office/drawing/2014/main" val="1416870429"/>
                    </a:ext>
                  </a:extLst>
                </a:gridCol>
              </a:tblGrid>
              <a:tr h="366713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연산자</a:t>
                      </a:r>
                    </a:p>
                  </a:txBody>
                  <a:tcPr marL="91449" marR="91449" marT="45740" marB="4574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설명</a:t>
                      </a:r>
                    </a:p>
                  </a:txBody>
                  <a:tcPr marL="91449" marR="91449" marT="45740" marB="4574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718761"/>
                  </a:ext>
                </a:extLst>
              </a:tr>
              <a:tr h="366713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!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49" marR="91449" marT="45740" marB="4574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논리 부정 연산자</a:t>
                      </a:r>
                    </a:p>
                  </a:txBody>
                  <a:tcPr marL="91449" marR="91449" marT="45740" marB="4574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283200"/>
                  </a:ext>
                </a:extLst>
              </a:tr>
              <a:tr h="366713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∥</a:t>
                      </a:r>
                    </a:p>
                  </a:txBody>
                  <a:tcPr marL="91449" marR="91449" marT="45740" marB="4574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논리합 연산자</a:t>
                      </a:r>
                    </a:p>
                  </a:txBody>
                  <a:tcPr marL="91449" marR="91449" marT="45740" marB="4574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016914"/>
                  </a:ext>
                </a:extLst>
              </a:tr>
              <a:tr h="366713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&amp;&amp;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49" marR="91449" marT="45740" marB="4574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논리곱 연산자</a:t>
                      </a:r>
                    </a:p>
                  </a:txBody>
                  <a:tcPr marL="91449" marR="91449" marT="45740" marB="45740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169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67801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제목 1">
            <a:extLst>
              <a:ext uri="{FF2B5EF4-FFF2-40B4-BE49-F238E27FC236}">
                <a16:creationId xmlns:a16="http://schemas.microsoft.com/office/drawing/2014/main" id="{811A714C-550B-1544-B522-2808B3289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변수</a:t>
            </a:r>
          </a:p>
        </p:txBody>
      </p:sp>
      <p:sp>
        <p:nvSpPr>
          <p:cNvPr id="23555" name="내용 개체 틀 2">
            <a:extLst>
              <a:ext uri="{FF2B5EF4-FFF2-40B4-BE49-F238E27FC236}">
                <a16:creationId xmlns:a16="http://schemas.microsoft.com/office/drawing/2014/main" id="{804AB15C-0AE0-F641-9F30-8B5248EADD2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변수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값을 저장할 때 사용하는 식별자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모든 자료형 저장 가능</a:t>
            </a:r>
            <a:endParaRPr lang="en-US" altLang="ko-KR">
              <a:ea typeface="굴림" panose="020B0600000101010101" pitchFamily="34" charset="-127"/>
            </a:endParaRPr>
          </a:p>
          <a:p>
            <a:r>
              <a:rPr lang="ko-KR" altLang="en-US">
                <a:ea typeface="굴림" panose="020B0600000101010101" pitchFamily="34" charset="-127"/>
              </a:rPr>
              <a:t>변수의 사용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변수 선언 </a:t>
            </a:r>
            <a:r>
              <a:rPr lang="en-US" altLang="ko-KR">
                <a:ea typeface="굴림" panose="020B0600000101010101" pitchFamily="34" charset="-127"/>
              </a:rPr>
              <a:t>(var </a:t>
            </a:r>
            <a:r>
              <a:rPr lang="ko-KR" altLang="en-US">
                <a:ea typeface="굴림" panose="020B0600000101010101" pitchFamily="34" charset="-127"/>
              </a:rPr>
              <a:t>키워드 사용</a:t>
            </a:r>
            <a:r>
              <a:rPr lang="en-US" altLang="ko-KR">
                <a:ea typeface="굴림" panose="020B0600000101010101" pitchFamily="34" charset="-127"/>
              </a:rPr>
              <a:t>)</a:t>
            </a: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변수 초기화 </a:t>
            </a:r>
            <a:r>
              <a:rPr lang="en-US" altLang="ko-KR">
                <a:ea typeface="굴림" panose="020B0600000101010101" pitchFamily="34" charset="-127"/>
              </a:rPr>
              <a:t>(</a:t>
            </a:r>
            <a:r>
              <a:rPr lang="ko-KR" altLang="en-US">
                <a:ea typeface="굴림" panose="020B0600000101010101" pitchFamily="34" charset="-127"/>
              </a:rPr>
              <a:t>처음 값을 할당</a:t>
            </a:r>
            <a:r>
              <a:rPr lang="en-US" altLang="ko-KR">
                <a:ea typeface="굴림" panose="020B0600000101010101" pitchFamily="34" charset="-127"/>
              </a:rPr>
              <a:t>)</a:t>
            </a: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대입 연산자 </a:t>
            </a:r>
            <a:r>
              <a:rPr lang="en-US" altLang="ko-KR">
                <a:ea typeface="굴림" panose="020B0600000101010101" pitchFamily="34" charset="-127"/>
              </a:rPr>
              <a:t>=</a:t>
            </a:r>
          </a:p>
          <a:p>
            <a:pPr lvl="1"/>
            <a:endParaRPr lang="ko-KR" altLang="en-US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892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제목 1">
            <a:extLst>
              <a:ext uri="{FF2B5EF4-FFF2-40B4-BE49-F238E27FC236}">
                <a16:creationId xmlns:a16="http://schemas.microsoft.com/office/drawing/2014/main" id="{0DBDCEF9-7973-4343-9DB7-3F8D9C8FD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조건문</a:t>
            </a:r>
          </a:p>
        </p:txBody>
      </p:sp>
      <p:sp>
        <p:nvSpPr>
          <p:cNvPr id="24579" name="내용 개체 틀 2">
            <a:extLst>
              <a:ext uri="{FF2B5EF4-FFF2-40B4-BE49-F238E27FC236}">
                <a16:creationId xmlns:a16="http://schemas.microsoft.com/office/drawing/2014/main" id="{2CA9B2CC-EE3E-4B4C-B11C-2CCCE2FB920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en-US" altLang="ko-KR">
                <a:ea typeface="굴림" panose="020B0600000101010101" pitchFamily="34" charset="-127"/>
              </a:rPr>
              <a:t>if </a:t>
            </a:r>
            <a:r>
              <a:rPr lang="ko-KR" altLang="en-US">
                <a:ea typeface="굴림" panose="020B0600000101010101" pitchFamily="34" charset="-127"/>
              </a:rPr>
              <a:t>조건문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조건의 참</a:t>
            </a:r>
            <a:r>
              <a:rPr lang="en-US" altLang="ko-KR">
                <a:ea typeface="굴림" panose="020B0600000101010101" pitchFamily="34" charset="-127"/>
              </a:rPr>
              <a:t>/</a:t>
            </a:r>
            <a:r>
              <a:rPr lang="ko-KR" altLang="en-US">
                <a:ea typeface="굴림" panose="020B0600000101010101" pitchFamily="34" charset="-127"/>
              </a:rPr>
              <a:t>거짓에 따라 선택 실행</a:t>
            </a:r>
          </a:p>
        </p:txBody>
      </p:sp>
      <p:pic>
        <p:nvPicPr>
          <p:cNvPr id="24580" name="그림 3" descr="ch08-03.png">
            <a:extLst>
              <a:ext uri="{FF2B5EF4-FFF2-40B4-BE49-F238E27FC236}">
                <a16:creationId xmlns:a16="http://schemas.microsoft.com/office/drawing/2014/main" id="{93D612B0-2453-7F41-8CCF-2207741E1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14" y="2276476"/>
            <a:ext cx="2460625" cy="180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1" name="Picture 2">
            <a:extLst>
              <a:ext uri="{FF2B5EF4-FFF2-40B4-BE49-F238E27FC236}">
                <a16:creationId xmlns:a16="http://schemas.microsoft.com/office/drawing/2014/main" id="{B369C0A9-301B-1F49-A715-FAA16ADA5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201" y="2420939"/>
            <a:ext cx="2879725" cy="134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839840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제목 1">
            <a:extLst>
              <a:ext uri="{FF2B5EF4-FFF2-40B4-BE49-F238E27FC236}">
                <a16:creationId xmlns:a16="http://schemas.microsoft.com/office/drawing/2014/main" id="{82CD767D-2F88-7D4E-A9CB-76AF5ED95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조건문</a:t>
            </a:r>
          </a:p>
        </p:txBody>
      </p:sp>
      <p:sp>
        <p:nvSpPr>
          <p:cNvPr id="25603" name="내용 개체 틀 2">
            <a:extLst>
              <a:ext uri="{FF2B5EF4-FFF2-40B4-BE49-F238E27FC236}">
                <a16:creationId xmlns:a16="http://schemas.microsoft.com/office/drawing/2014/main" id="{3601F1D2-2E53-BB44-B422-3F86A5BBE0E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en-US" altLang="ko-KR">
                <a:ea typeface="굴림" panose="020B0600000101010101" pitchFamily="34" charset="-127"/>
              </a:rPr>
              <a:t>if ~ else </a:t>
            </a:r>
            <a:r>
              <a:rPr lang="ko-KR" altLang="en-US">
                <a:ea typeface="굴림" panose="020B0600000101010101" pitchFamily="34" charset="-127"/>
              </a:rPr>
              <a:t>조건문</a:t>
            </a:r>
          </a:p>
        </p:txBody>
      </p:sp>
      <p:pic>
        <p:nvPicPr>
          <p:cNvPr id="25604" name="그림 3" descr="ch08-04.png">
            <a:extLst>
              <a:ext uri="{FF2B5EF4-FFF2-40B4-BE49-F238E27FC236}">
                <a16:creationId xmlns:a16="http://schemas.microsoft.com/office/drawing/2014/main" id="{3ACD236A-B5CC-C244-B6E2-B5F891A38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089" y="1844676"/>
            <a:ext cx="3197225" cy="180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5" name="Picture 3">
            <a:extLst>
              <a:ext uri="{FF2B5EF4-FFF2-40B4-BE49-F238E27FC236}">
                <a16:creationId xmlns:a16="http://schemas.microsoft.com/office/drawing/2014/main" id="{BF6D4F52-6CEA-004F-89C3-EFD9450E8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900" y="1773239"/>
            <a:ext cx="2770188" cy="175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08022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제목 1">
            <a:extLst>
              <a:ext uri="{FF2B5EF4-FFF2-40B4-BE49-F238E27FC236}">
                <a16:creationId xmlns:a16="http://schemas.microsoft.com/office/drawing/2014/main" id="{A170ADA0-4614-004E-ABF8-872C5C86A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조건문</a:t>
            </a:r>
          </a:p>
        </p:txBody>
      </p:sp>
      <p:sp>
        <p:nvSpPr>
          <p:cNvPr id="26627" name="내용 개체 틀 2">
            <a:extLst>
              <a:ext uri="{FF2B5EF4-FFF2-40B4-BE49-F238E27FC236}">
                <a16:creationId xmlns:a16="http://schemas.microsoft.com/office/drawing/2014/main" id="{0041DF9F-4858-F745-A2CA-9260BE4DFDA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조건 중첩과 </a:t>
            </a:r>
            <a:r>
              <a:rPr lang="en-US" altLang="ko-KR">
                <a:ea typeface="굴림" panose="020B0600000101010101" pitchFamily="34" charset="-127"/>
              </a:rPr>
              <a:t>if ~ else if</a:t>
            </a:r>
            <a:endParaRPr lang="ko-KR" altLang="en-US">
              <a:ea typeface="굴림" panose="020B0600000101010101" pitchFamily="34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678F78E0-AE65-8B48-BE04-8BEA456CDB20}"/>
              </a:ext>
            </a:extLst>
          </p:cNvPr>
          <p:cNvGraphicFramePr>
            <a:graphicFrameLocks noGrp="1"/>
          </p:cNvGraphicFramePr>
          <p:nvPr/>
        </p:nvGraphicFramePr>
        <p:xfrm>
          <a:off x="2351088" y="1844675"/>
          <a:ext cx="5689600" cy="2560638"/>
        </p:xfrm>
        <a:graphic>
          <a:graphicData uri="http://schemas.openxmlformats.org/drawingml/2006/table">
            <a:tbl>
              <a:tblPr/>
              <a:tblGrid>
                <a:gridCol w="5689600">
                  <a:extLst>
                    <a:ext uri="{9D8B030D-6E8A-4147-A177-3AD203B41FA5}">
                      <a16:colId xmlns:a16="http://schemas.microsoft.com/office/drawing/2014/main" val="2399314525"/>
                    </a:ext>
                  </a:extLst>
                </a:gridCol>
              </a:tblGrid>
              <a:tr h="256063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if (</a:t>
                      </a: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불리언 표현식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) {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    </a:t>
                      </a: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문장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} else if (</a:t>
                      </a: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불리언 표현식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) {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    </a:t>
                      </a: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문장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} else if (</a:t>
                      </a: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불리언 표현식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) {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    </a:t>
                      </a: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문장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} else {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    </a:t>
                      </a: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문장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;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}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굴림" panose="020B0600000101010101" pitchFamily="34" charset="-127"/>
                      </a:endParaRPr>
                    </a:p>
                  </a:txBody>
                  <a:tcPr marL="91456" marR="91456" marT="45613" marB="4561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03698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20029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제목 1">
            <a:extLst>
              <a:ext uri="{FF2B5EF4-FFF2-40B4-BE49-F238E27FC236}">
                <a16:creationId xmlns:a16="http://schemas.microsoft.com/office/drawing/2014/main" id="{850F342B-0CE4-8949-941C-51F96C2F8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반복문</a:t>
            </a:r>
          </a:p>
        </p:txBody>
      </p:sp>
      <p:sp>
        <p:nvSpPr>
          <p:cNvPr id="27651" name="내용 개체 틀 2">
            <a:extLst>
              <a:ext uri="{FF2B5EF4-FFF2-40B4-BE49-F238E27FC236}">
                <a16:creationId xmlns:a16="http://schemas.microsoft.com/office/drawing/2014/main" id="{3A69E42A-A3E7-BB4F-87AC-43499F3E3DC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en-US" altLang="ko-KR">
                <a:ea typeface="굴림" panose="020B0600000101010101" pitchFamily="34" charset="-127"/>
              </a:rPr>
              <a:t>while </a:t>
            </a:r>
            <a:r>
              <a:rPr lang="ko-KR" altLang="en-US">
                <a:ea typeface="굴림" panose="020B0600000101010101" pitchFamily="34" charset="-127"/>
              </a:rPr>
              <a:t>반복문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조건이 참인 동안 반복</a:t>
            </a:r>
          </a:p>
        </p:txBody>
      </p:sp>
      <p:pic>
        <p:nvPicPr>
          <p:cNvPr id="27652" name="그림 3" descr="ch08-08.png">
            <a:extLst>
              <a:ext uri="{FF2B5EF4-FFF2-40B4-BE49-F238E27FC236}">
                <a16:creationId xmlns:a16="http://schemas.microsoft.com/office/drawing/2014/main" id="{60D9C997-1F77-E147-A638-5884613D0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989" y="2349500"/>
            <a:ext cx="2732087" cy="214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3" name="Picture 2">
            <a:extLst>
              <a:ext uri="{FF2B5EF4-FFF2-40B4-BE49-F238E27FC236}">
                <a16:creationId xmlns:a16="http://schemas.microsoft.com/office/drawing/2014/main" id="{3C72C0D4-6EA8-2544-9554-264EA4029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100" y="2708275"/>
            <a:ext cx="3113088" cy="129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19285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제목 1">
            <a:extLst>
              <a:ext uri="{FF2B5EF4-FFF2-40B4-BE49-F238E27FC236}">
                <a16:creationId xmlns:a16="http://schemas.microsoft.com/office/drawing/2014/main" id="{2970C85D-BCFA-EA42-A2E1-2F9854A78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반복문</a:t>
            </a:r>
          </a:p>
        </p:txBody>
      </p:sp>
      <p:sp>
        <p:nvSpPr>
          <p:cNvPr id="28675" name="내용 개체 틀 2">
            <a:extLst>
              <a:ext uri="{FF2B5EF4-FFF2-40B4-BE49-F238E27FC236}">
                <a16:creationId xmlns:a16="http://schemas.microsoft.com/office/drawing/2014/main" id="{C752FF3A-E3FA-804C-97E8-EDDF3AF6761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en-US" altLang="ko-KR">
                <a:ea typeface="굴림" panose="020B0600000101010101" pitchFamily="34" charset="-127"/>
              </a:rPr>
              <a:t>for </a:t>
            </a:r>
            <a:r>
              <a:rPr lang="ko-KR" altLang="en-US">
                <a:ea typeface="굴림" panose="020B0600000101010101" pitchFamily="34" charset="-127"/>
              </a:rPr>
              <a:t>반복문</a:t>
            </a:r>
          </a:p>
        </p:txBody>
      </p:sp>
      <p:pic>
        <p:nvPicPr>
          <p:cNvPr id="28676" name="그림 3" descr="ch08-09.png">
            <a:extLst>
              <a:ext uri="{FF2B5EF4-FFF2-40B4-BE49-F238E27FC236}">
                <a16:creationId xmlns:a16="http://schemas.microsoft.com/office/drawing/2014/main" id="{1F3F8B70-746B-2245-8DE8-D701EB0B52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6988" y="1916113"/>
            <a:ext cx="3270250" cy="223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7" name="Picture 2">
            <a:extLst>
              <a:ext uri="{FF2B5EF4-FFF2-40B4-BE49-F238E27FC236}">
                <a16:creationId xmlns:a16="http://schemas.microsoft.com/office/drawing/2014/main" id="{0AC465E8-69CF-5543-B637-39AC0B0A05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901" y="2205038"/>
            <a:ext cx="3095625" cy="1154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88802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제목 1">
            <a:extLst>
              <a:ext uri="{FF2B5EF4-FFF2-40B4-BE49-F238E27FC236}">
                <a16:creationId xmlns:a16="http://schemas.microsoft.com/office/drawing/2014/main" id="{80DF79E5-B532-3247-B8CB-293B107D7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배열</a:t>
            </a:r>
          </a:p>
        </p:txBody>
      </p:sp>
      <p:sp>
        <p:nvSpPr>
          <p:cNvPr id="29699" name="내용 개체 틀 2">
            <a:extLst>
              <a:ext uri="{FF2B5EF4-FFF2-40B4-BE49-F238E27FC236}">
                <a16:creationId xmlns:a16="http://schemas.microsoft.com/office/drawing/2014/main" id="{BA2F2887-104A-8F43-A28A-6F36BDE0C35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배열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여러 개의 값을 한번에 다룰 수 있는 자료형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객체의 일종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대괄호</a:t>
            </a:r>
            <a:r>
              <a:rPr lang="en-US" altLang="ko-KR">
                <a:ea typeface="굴림" panose="020B0600000101010101" pitchFamily="34" charset="-127"/>
              </a:rPr>
              <a:t>([ ])</a:t>
            </a:r>
            <a:r>
              <a:rPr lang="ko-KR" altLang="en-US">
                <a:ea typeface="굴림" panose="020B0600000101010101" pitchFamily="34" charset="-127"/>
              </a:rPr>
              <a:t>를</a:t>
            </a:r>
            <a:r>
              <a:rPr lang="en-US" altLang="ko-KR">
                <a:ea typeface="굴림" panose="020B0600000101010101" pitchFamily="34" charset="-127"/>
              </a:rPr>
              <a:t> </a:t>
            </a:r>
            <a:r>
              <a:rPr lang="ko-KR" altLang="en-US">
                <a:ea typeface="굴림" panose="020B0600000101010101" pitchFamily="34" charset="-127"/>
              </a:rPr>
              <a:t>사용해서 생성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대괄호 내의 각 자료는 쉼표로 구분</a:t>
            </a:r>
            <a:endParaRPr lang="en-US" altLang="ko-KR">
              <a:ea typeface="굴림" panose="020B0600000101010101" pitchFamily="34" charset="-127"/>
            </a:endParaRPr>
          </a:p>
          <a:p>
            <a:r>
              <a:rPr lang="ko-KR" altLang="en-US">
                <a:ea typeface="굴림" panose="020B0600000101010101" pitchFamily="34" charset="-127"/>
              </a:rPr>
              <a:t>요소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배열 내부에 입력된 각각의 자료</a:t>
            </a:r>
            <a:endParaRPr lang="en-US" altLang="ko-KR">
              <a:ea typeface="굴림" panose="020B0600000101010101" pitchFamily="34" charset="-127"/>
            </a:endParaRPr>
          </a:p>
          <a:p>
            <a:r>
              <a:rPr lang="ko-KR" altLang="en-US">
                <a:ea typeface="굴림" panose="020B0600000101010101" pitchFamily="34" charset="-127"/>
              </a:rPr>
              <a:t>배열 요소에 접근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배열 이름 다음에 대괄호를 사용하여 인덱스 입력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인덱스는 </a:t>
            </a:r>
            <a:r>
              <a:rPr lang="en-US" altLang="ko-KR">
                <a:ea typeface="굴림" panose="020B0600000101010101" pitchFamily="34" charset="-127"/>
              </a:rPr>
              <a:t>0</a:t>
            </a:r>
            <a:r>
              <a:rPr lang="ko-KR" altLang="en-US">
                <a:ea typeface="굴림" panose="020B0600000101010101" pitchFamily="34" charset="-127"/>
              </a:rPr>
              <a:t>부터 시작</a:t>
            </a:r>
            <a:endParaRPr lang="en-US" altLang="ko-KR"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74349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제목 1">
            <a:extLst>
              <a:ext uri="{FF2B5EF4-FFF2-40B4-BE49-F238E27FC236}">
                <a16:creationId xmlns:a16="http://schemas.microsoft.com/office/drawing/2014/main" id="{CBA6975A-FDB5-6E4E-8BFF-950F7B68B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함수</a:t>
            </a:r>
          </a:p>
        </p:txBody>
      </p:sp>
      <p:sp>
        <p:nvSpPr>
          <p:cNvPr id="30723" name="내용 개체 틀 2">
            <a:extLst>
              <a:ext uri="{FF2B5EF4-FFF2-40B4-BE49-F238E27FC236}">
                <a16:creationId xmlns:a16="http://schemas.microsoft.com/office/drawing/2014/main" id="{0B36FAB3-9537-C24B-9070-3EDB6266541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함수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코드의</a:t>
            </a:r>
            <a:r>
              <a:rPr lang="en-US" altLang="ko-KR">
                <a:ea typeface="굴림" panose="020B0600000101010101" pitchFamily="34" charset="-127"/>
              </a:rPr>
              <a:t> </a:t>
            </a:r>
            <a:r>
              <a:rPr lang="ko-KR" altLang="en-US">
                <a:ea typeface="굴림" panose="020B0600000101010101" pitchFamily="34" charset="-127"/>
              </a:rPr>
              <a:t>집합</a:t>
            </a:r>
            <a:endParaRPr lang="en-US" altLang="ko-KR">
              <a:ea typeface="굴림" panose="020B0600000101010101" pitchFamily="34" charset="-127"/>
            </a:endParaRPr>
          </a:p>
          <a:p>
            <a:r>
              <a:rPr lang="ko-KR" altLang="en-US">
                <a:ea typeface="굴림" panose="020B0600000101010101" pitchFamily="34" charset="-127"/>
              </a:rPr>
              <a:t>함수 생성 방법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익명 함수</a:t>
            </a:r>
            <a:endParaRPr lang="en-US" altLang="ko-KR">
              <a:ea typeface="굴림" panose="020B0600000101010101" pitchFamily="34" charset="-127"/>
            </a:endParaRPr>
          </a:p>
          <a:p>
            <a:pPr lvl="2"/>
            <a:r>
              <a:rPr lang="ko-KR" altLang="en-US">
                <a:ea typeface="굴림" panose="020B0600000101010101" pitchFamily="34" charset="-127"/>
              </a:rPr>
              <a:t>함수 이름을 입력하지 않음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선언적 함수</a:t>
            </a:r>
            <a:endParaRPr lang="en-US" altLang="ko-KR">
              <a:ea typeface="굴림" panose="020B0600000101010101" pitchFamily="34" charset="-127"/>
            </a:endParaRPr>
          </a:p>
          <a:p>
            <a:pPr lvl="2"/>
            <a:r>
              <a:rPr lang="ko-KR" altLang="en-US">
                <a:ea typeface="굴림" panose="020B0600000101010101" pitchFamily="34" charset="-127"/>
              </a:rPr>
              <a:t>함수 이름을 입력</a:t>
            </a:r>
          </a:p>
        </p:txBody>
      </p:sp>
      <p:graphicFrame>
        <p:nvGraphicFramePr>
          <p:cNvPr id="4" name="내용 개체 틀 5">
            <a:extLst>
              <a:ext uri="{FF2B5EF4-FFF2-40B4-BE49-F238E27FC236}">
                <a16:creationId xmlns:a16="http://schemas.microsoft.com/office/drawing/2014/main" id="{EE6996A7-21C3-2148-A392-969DA2FC513B}"/>
              </a:ext>
            </a:extLst>
          </p:cNvPr>
          <p:cNvGraphicFramePr>
            <a:graphicFrameLocks noGrp="1"/>
          </p:cNvGraphicFramePr>
          <p:nvPr/>
        </p:nvGraphicFramePr>
        <p:xfrm>
          <a:off x="2640013" y="4292601"/>
          <a:ext cx="6119812" cy="1584325"/>
        </p:xfrm>
        <a:graphic>
          <a:graphicData uri="http://schemas.openxmlformats.org/drawingml/2006/table">
            <a:tbl>
              <a:tblPr/>
              <a:tblGrid>
                <a:gridCol w="2595562">
                  <a:extLst>
                    <a:ext uri="{9D8B030D-6E8A-4147-A177-3AD203B41FA5}">
                      <a16:colId xmlns:a16="http://schemas.microsoft.com/office/drawing/2014/main" val="1781077568"/>
                    </a:ext>
                  </a:extLst>
                </a:gridCol>
                <a:gridCol w="3524250">
                  <a:extLst>
                    <a:ext uri="{9D8B030D-6E8A-4147-A177-3AD203B41FA5}">
                      <a16:colId xmlns:a16="http://schemas.microsoft.com/office/drawing/2014/main" val="2267246245"/>
                    </a:ext>
                  </a:extLst>
                </a:gridCol>
              </a:tblGrid>
              <a:tr h="42227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방법</a:t>
                      </a:r>
                    </a:p>
                  </a:txBody>
                  <a:tcPr marL="91427" marR="91427" marT="45724" marB="4572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표현</a:t>
                      </a:r>
                    </a:p>
                  </a:txBody>
                  <a:tcPr marL="91427" marR="91427" marT="45724" marB="4572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775772"/>
                  </a:ext>
                </a:extLst>
              </a:tr>
              <a:tr h="42227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① 익명 함수</a:t>
                      </a:r>
                    </a:p>
                  </a:txBody>
                  <a:tcPr marL="91427" marR="91427" marT="45724" marB="4572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function () { } ;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7" marR="91427" marT="45724" marB="4572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576017"/>
                  </a:ext>
                </a:extLst>
              </a:tr>
              <a:tr h="739775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② 선언적 함수</a:t>
                      </a:r>
                    </a:p>
                  </a:txBody>
                  <a:tcPr marL="91427" marR="91427" marT="45724" marB="4572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function </a:t>
                      </a: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함수 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() {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ill Sans MT" panose="020B0502020104020203" pitchFamily="34" charset="0"/>
                          <a:ea typeface="굴림" panose="020B0600000101010101" pitchFamily="34" charset="-127"/>
                        </a:rPr>
                        <a:t>};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 MT" panose="020B0502020104020203" pitchFamily="34" charset="0"/>
                        <a:ea typeface="굴림" panose="020B0600000101010101" pitchFamily="34" charset="-127"/>
                      </a:endParaRPr>
                    </a:p>
                  </a:txBody>
                  <a:tcPr marL="91427" marR="91427" marT="45724" marB="4572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8269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1086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제목 1">
            <a:extLst>
              <a:ext uri="{FF2B5EF4-FFF2-40B4-BE49-F238E27FC236}">
                <a16:creationId xmlns:a16="http://schemas.microsoft.com/office/drawing/2014/main" id="{C3A1A825-D317-364D-AD7E-75D36FB09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함수</a:t>
            </a:r>
          </a:p>
        </p:txBody>
      </p:sp>
      <p:sp>
        <p:nvSpPr>
          <p:cNvPr id="31747" name="내용 개체 틀 2">
            <a:extLst>
              <a:ext uri="{FF2B5EF4-FFF2-40B4-BE49-F238E27FC236}">
                <a16:creationId xmlns:a16="http://schemas.microsoft.com/office/drawing/2014/main" id="{CC33B1C8-5261-DA40-9EC7-922D77E5F3E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함수 호출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함수를 실행하는 것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함수 이름 뒤에 괄호를 사용하여 실행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2E02010-EE1A-0C40-A7F0-3AB293E017DE}"/>
              </a:ext>
            </a:extLst>
          </p:cNvPr>
          <p:cNvGraphicFramePr>
            <a:graphicFrameLocks noGrp="1"/>
          </p:cNvGraphicFramePr>
          <p:nvPr/>
        </p:nvGraphicFramePr>
        <p:xfrm>
          <a:off x="2493963" y="2698750"/>
          <a:ext cx="5689600" cy="369888"/>
        </p:xfrm>
        <a:graphic>
          <a:graphicData uri="http://schemas.openxmlformats.org/drawingml/2006/table">
            <a:tbl>
              <a:tblPr/>
              <a:tblGrid>
                <a:gridCol w="5689600">
                  <a:extLst>
                    <a:ext uri="{9D8B030D-6E8A-4147-A177-3AD203B41FA5}">
                      <a16:colId xmlns:a16="http://schemas.microsoft.com/office/drawing/2014/main" val="3187806584"/>
                    </a:ext>
                  </a:extLst>
                </a:gridCol>
              </a:tblGrid>
              <a:tr h="369888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함수명</a:t>
                      </a: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();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굴림" panose="020B0600000101010101" pitchFamily="34" charset="-127"/>
                      </a:endParaRPr>
                    </a:p>
                  </a:txBody>
                  <a:tcPr marL="91456" marR="91456" marT="45603" marB="45603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1299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1629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2C6C90C-23CA-CE40-A31F-4DC61922595D}"/>
              </a:ext>
            </a:extLst>
          </p:cNvPr>
          <p:cNvSpPr/>
          <p:nvPr/>
        </p:nvSpPr>
        <p:spPr>
          <a:xfrm>
            <a:off x="1151908" y="712375"/>
            <a:ext cx="8856004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Montserrat" pitchFamily="2" charset="0"/>
                <a:ea typeface="SpoqaHanSans" panose="020B0500000000000000" pitchFamily="34" charset="-128"/>
              </a:rPr>
              <a:t>PROJECT</a:t>
            </a:r>
            <a:endParaRPr lang="en-US" altLang="ko-KR" sz="2000" dirty="0">
              <a:latin typeface="Montserrat" pitchFamily="2" charset="0"/>
              <a:ea typeface="SpoqaHanSans" panose="020B0500000000000000" pitchFamily="34" charset="-128"/>
            </a:endParaRPr>
          </a:p>
          <a:p>
            <a:endParaRPr lang="en-US" altLang="ko-KR" sz="2000" b="1" dirty="0">
              <a:effectLst/>
              <a:latin typeface="Montserrat" pitchFamily="2" charset="0"/>
              <a:ea typeface="SpoqaHanSans" panose="020B0500000000000000" pitchFamily="34" charset="-128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3D2614-FAF4-0743-9ED7-997F6392B4D3}"/>
              </a:ext>
            </a:extLst>
          </p:cNvPr>
          <p:cNvSpPr/>
          <p:nvPr/>
        </p:nvSpPr>
        <p:spPr>
          <a:xfrm>
            <a:off x="1151908" y="1851148"/>
            <a:ext cx="46531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축제</a:t>
            </a:r>
            <a:r>
              <a:rPr lang="en-US" altLang="ko-KR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, </a:t>
            </a:r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체육대회</a:t>
            </a:r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소개 사이트</a:t>
            </a:r>
            <a:endParaRPr lang="en-US" altLang="ko-KR" sz="28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19674D6-A9AB-4F42-A67D-5F3A98D89CB1}"/>
              </a:ext>
            </a:extLst>
          </p:cNvPr>
          <p:cNvSpPr/>
          <p:nvPr/>
        </p:nvSpPr>
        <p:spPr>
          <a:xfrm>
            <a:off x="1151907" y="2989921"/>
            <a:ext cx="465314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400" b="1" dirty="0" err="1">
                <a:latin typeface="SpoqaHanSans" panose="020B0500000000000000" pitchFamily="34" charset="-128"/>
                <a:ea typeface="SpoqaHanSans" panose="020B0500000000000000" pitchFamily="34" charset="-128"/>
              </a:rPr>
              <a:t>총학</a:t>
            </a:r>
            <a:r>
              <a:rPr lang="ko-KR" altLang="en-US" sz="4400" dirty="0" err="1">
                <a:latin typeface="SpoqaHanSans" panose="020B0500000000000000" pitchFamily="34" charset="-128"/>
                <a:ea typeface="SpoqaHanSans" panose="020B0500000000000000" pitchFamily="34" charset="-128"/>
              </a:rPr>
              <a:t>의</a:t>
            </a:r>
            <a:r>
              <a:rPr lang="ko-KR" altLang="en-US" sz="44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 협조로 </a:t>
            </a:r>
            <a:endParaRPr lang="en-US" altLang="ko-KR" sz="4400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r>
              <a:rPr lang="en-US" altLang="ko-KR" sz="44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10</a:t>
            </a:r>
            <a:r>
              <a:rPr lang="ko-KR" altLang="en-US" sz="44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월 초 까지 진행</a:t>
            </a:r>
            <a:endParaRPr lang="en-US" altLang="ko-KR" sz="4400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endParaRPr lang="en-US" altLang="ko-KR" sz="28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endParaRPr lang="en-US" altLang="ko-KR" sz="28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876331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제목 1">
            <a:extLst>
              <a:ext uri="{FF2B5EF4-FFF2-40B4-BE49-F238E27FC236}">
                <a16:creationId xmlns:a16="http://schemas.microsoft.com/office/drawing/2014/main" id="{E56A772C-F053-F943-8A1E-6653F64CF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매개변수와 반환값</a:t>
            </a:r>
          </a:p>
        </p:txBody>
      </p:sp>
      <p:sp>
        <p:nvSpPr>
          <p:cNvPr id="32771" name="내용 개체 틀 2">
            <a:extLst>
              <a:ext uri="{FF2B5EF4-FFF2-40B4-BE49-F238E27FC236}">
                <a16:creationId xmlns:a16="http://schemas.microsoft.com/office/drawing/2014/main" id="{BA2CD9B7-D4A5-BB40-BC19-B0E279E9275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매개변수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함수의 괄호 안에 넣는 값 </a:t>
            </a:r>
            <a:r>
              <a:rPr lang="en-US" altLang="ko-KR">
                <a:ea typeface="굴림" panose="020B0600000101010101" pitchFamily="34" charset="-127"/>
              </a:rPr>
              <a:t>(</a:t>
            </a:r>
            <a:r>
              <a:rPr lang="ko-KR" altLang="en-US">
                <a:ea typeface="굴림" panose="020B0600000101010101" pitchFamily="34" charset="-127"/>
              </a:rPr>
              <a:t>입력값</a:t>
            </a:r>
            <a:r>
              <a:rPr lang="en-US" altLang="ko-KR">
                <a:ea typeface="굴림" panose="020B0600000101010101" pitchFamily="34" charset="-127"/>
              </a:rPr>
              <a:t>)</a:t>
            </a:r>
          </a:p>
          <a:p>
            <a:r>
              <a:rPr lang="ko-KR" altLang="en-US">
                <a:ea typeface="굴림" panose="020B0600000101010101" pitchFamily="34" charset="-127"/>
              </a:rPr>
              <a:t>반환값</a:t>
            </a:r>
            <a:r>
              <a:rPr lang="en-US" altLang="ko-KR">
                <a:ea typeface="굴림" panose="020B0600000101010101" pitchFamily="34" charset="-127"/>
              </a:rPr>
              <a:t>(</a:t>
            </a:r>
            <a:r>
              <a:rPr lang="ko-KR" altLang="en-US">
                <a:ea typeface="굴림" panose="020B0600000101010101" pitchFamily="34" charset="-127"/>
              </a:rPr>
              <a:t>리턴값</a:t>
            </a:r>
            <a:r>
              <a:rPr lang="en-US" altLang="ko-KR">
                <a:ea typeface="굴림" panose="020B0600000101010101" pitchFamily="34" charset="-127"/>
              </a:rPr>
              <a:t>)</a:t>
            </a: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함수를 실행한 결과</a:t>
            </a:r>
          </a:p>
        </p:txBody>
      </p:sp>
      <p:pic>
        <p:nvPicPr>
          <p:cNvPr id="32772" name="Picture 2">
            <a:extLst>
              <a:ext uri="{FF2B5EF4-FFF2-40B4-BE49-F238E27FC236}">
                <a16:creationId xmlns:a16="http://schemas.microsoft.com/office/drawing/2014/main" id="{743A582E-A418-4549-A218-DB81DD13D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088" y="3429000"/>
            <a:ext cx="4392612" cy="198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773" name="그림 4" descr="ch08-16.png">
            <a:extLst>
              <a:ext uri="{FF2B5EF4-FFF2-40B4-BE49-F238E27FC236}">
                <a16:creationId xmlns:a16="http://schemas.microsoft.com/office/drawing/2014/main" id="{146DE6E4-F73E-ED46-8B70-77A61C274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864" y="3141663"/>
            <a:ext cx="2301875" cy="213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2680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제목 1">
            <a:extLst>
              <a:ext uri="{FF2B5EF4-FFF2-40B4-BE49-F238E27FC236}">
                <a16:creationId xmlns:a16="http://schemas.microsoft.com/office/drawing/2014/main" id="{F56986BB-F828-1E49-9739-4821E01CA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콜백</a:t>
            </a:r>
            <a:r>
              <a:rPr lang="en-US" altLang="ko-KR"/>
              <a:t>(callback)</a:t>
            </a:r>
            <a:r>
              <a:rPr lang="ko-KR" altLang="en-US"/>
              <a:t> 함수</a:t>
            </a:r>
          </a:p>
        </p:txBody>
      </p:sp>
      <p:sp>
        <p:nvSpPr>
          <p:cNvPr id="33795" name="내용 개체 틀 2">
            <a:extLst>
              <a:ext uri="{FF2B5EF4-FFF2-40B4-BE49-F238E27FC236}">
                <a16:creationId xmlns:a16="http://schemas.microsoft.com/office/drawing/2014/main" id="{1E2F4DFB-6211-B54F-A2F5-DEFAE516E6D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콜백 함수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매개변수로 전달되는 함수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익명 함수로 사용하는 경우가 많음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endParaRPr lang="ko-KR" altLang="en-US">
              <a:ea typeface="굴림" panose="020B0600000101010101" pitchFamily="34" charset="-127"/>
            </a:endParaRPr>
          </a:p>
        </p:txBody>
      </p:sp>
      <p:pic>
        <p:nvPicPr>
          <p:cNvPr id="33796" name="Picture 2">
            <a:extLst>
              <a:ext uri="{FF2B5EF4-FFF2-40B4-BE49-F238E27FC236}">
                <a16:creationId xmlns:a16="http://schemas.microsoft.com/office/drawing/2014/main" id="{14A6786D-792F-5141-9C5C-585D5CDC9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551" y="2611439"/>
            <a:ext cx="3863975" cy="3913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7" name="Picture 3">
            <a:extLst>
              <a:ext uri="{FF2B5EF4-FFF2-40B4-BE49-F238E27FC236}">
                <a16:creationId xmlns:a16="http://schemas.microsoft.com/office/drawing/2014/main" id="{5991579D-2058-C14A-B149-CD363B215C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25" y="2678113"/>
            <a:ext cx="3735388" cy="3630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23911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제목 1">
            <a:extLst>
              <a:ext uri="{FF2B5EF4-FFF2-40B4-BE49-F238E27FC236}">
                <a16:creationId xmlns:a16="http://schemas.microsoft.com/office/drawing/2014/main" id="{474981B3-28D1-C642-A321-DB09AB518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객체</a:t>
            </a:r>
          </a:p>
        </p:txBody>
      </p:sp>
      <p:sp>
        <p:nvSpPr>
          <p:cNvPr id="34819" name="내용 개체 틀 2">
            <a:extLst>
              <a:ext uri="{FF2B5EF4-FFF2-40B4-BE49-F238E27FC236}">
                <a16:creationId xmlns:a16="http://schemas.microsoft.com/office/drawing/2014/main" id="{27BA5B3C-00C2-A346-AE04-DD4A4E7CEAA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객체</a:t>
            </a:r>
            <a:r>
              <a:rPr lang="en-US" altLang="ko-KR">
                <a:ea typeface="굴림" panose="020B0600000101010101" pitchFamily="34" charset="-127"/>
              </a:rPr>
              <a:t>(object)</a:t>
            </a: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여러 개의 자료를 한 번에 저장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키를 기반으로 자료 저장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객체 요소에 접근 시 대괄호</a:t>
            </a:r>
            <a:r>
              <a:rPr lang="en-US" altLang="ko-KR">
                <a:ea typeface="굴림" panose="020B0600000101010101" pitchFamily="34" charset="-127"/>
              </a:rPr>
              <a:t>([ ])</a:t>
            </a:r>
            <a:r>
              <a:rPr lang="ko-KR" altLang="en-US">
                <a:ea typeface="굴림" panose="020B0600000101010101" pitchFamily="34" charset="-127"/>
              </a:rPr>
              <a:t> 또는 마침점</a:t>
            </a:r>
            <a:r>
              <a:rPr lang="en-US" altLang="ko-KR">
                <a:ea typeface="굴림" panose="020B0600000101010101" pitchFamily="34" charset="-127"/>
              </a:rPr>
              <a:t>(.) </a:t>
            </a:r>
            <a:r>
              <a:rPr lang="ko-KR" altLang="en-US">
                <a:ea typeface="굴림" panose="020B0600000101010101" pitchFamily="34" charset="-127"/>
              </a:rPr>
              <a:t>사용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endParaRPr lang="ko-KR" altLang="en-US">
              <a:ea typeface="굴림" panose="020B0600000101010101" pitchFamily="34" charset="-127"/>
            </a:endParaRPr>
          </a:p>
        </p:txBody>
      </p:sp>
      <p:pic>
        <p:nvPicPr>
          <p:cNvPr id="34820" name="Picture 2">
            <a:extLst>
              <a:ext uri="{FF2B5EF4-FFF2-40B4-BE49-F238E27FC236}">
                <a16:creationId xmlns:a16="http://schemas.microsoft.com/office/drawing/2014/main" id="{B72B5CF9-DBFF-084E-815F-9D9C21BA5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0014" y="2997201"/>
            <a:ext cx="3286125" cy="319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6EE6E7B7-CE03-1E44-BAFC-DB65F33B27C2}"/>
              </a:ext>
            </a:extLst>
          </p:cNvPr>
          <p:cNvGraphicFramePr>
            <a:graphicFrameLocks noGrp="1"/>
          </p:cNvGraphicFramePr>
          <p:nvPr/>
        </p:nvGraphicFramePr>
        <p:xfrm>
          <a:off x="5926138" y="3644901"/>
          <a:ext cx="3746500" cy="2011363"/>
        </p:xfrm>
        <a:graphic>
          <a:graphicData uri="http://schemas.openxmlformats.org/drawingml/2006/table">
            <a:tbl>
              <a:tblPr/>
              <a:tblGrid>
                <a:gridCol w="3746500">
                  <a:extLst>
                    <a:ext uri="{9D8B030D-6E8A-4147-A177-3AD203B41FA5}">
                      <a16:colId xmlns:a16="http://schemas.microsoft.com/office/drawing/2014/main" val="303434650"/>
                    </a:ext>
                  </a:extLst>
                </a:gridCol>
              </a:tblGrid>
              <a:tr h="2011363">
                <a:tc>
                  <a:txBody>
                    <a:bodyPr/>
                    <a:lstStyle>
                      <a:lvl1pPr latinLnBrk="1">
                        <a:spcBef>
                          <a:spcPts val="600"/>
                        </a:spcBef>
                        <a:buClr>
                          <a:schemeClr val="accent1"/>
                        </a:buClr>
                        <a:buSzPct val="76000"/>
                        <a:buFont typeface="Wingdings 3" pitchFamily="2" charset="2"/>
                        <a:defRPr sz="22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1pPr>
                      <a:lvl2pPr marL="742950" indent="-285750" latinLnBrk="1">
                        <a:spcBef>
                          <a:spcPts val="500"/>
                        </a:spcBef>
                        <a:buClr>
                          <a:schemeClr val="accent2"/>
                        </a:buClr>
                        <a:buSzPct val="76000"/>
                        <a:buFont typeface="Wingdings 3" pitchFamily="2" charset="2"/>
                        <a:defRPr sz="2100">
                          <a:solidFill>
                            <a:schemeClr val="tx2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2pPr>
                      <a:lvl3pPr marL="1143000" indent="-228600" latinLnBrk="1">
                        <a:spcBef>
                          <a:spcPts val="500"/>
                        </a:spcBef>
                        <a:buClr>
                          <a:srgbClr val="BCBCBC"/>
                        </a:buClr>
                        <a:buSzPct val="76000"/>
                        <a:buFont typeface="Wingdings 3" pitchFamily="2" charset="2"/>
                        <a:defRPr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3pPr>
                      <a:lvl4pPr marL="1600200" indent="-228600" latinLnBrk="1">
                        <a:spcBef>
                          <a:spcPts val="400"/>
                        </a:spcBef>
                        <a:buClr>
                          <a:srgbClr val="8BA2B4"/>
                        </a:buClr>
                        <a:buSzPct val="70000"/>
                        <a:buFont typeface="Wingdings" pitchFamily="2" charset="2"/>
                        <a:defRPr sz="16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4pPr>
                      <a:lvl5pPr marL="2057400" indent="-228600" latinLnBrk="1">
                        <a:spcBef>
                          <a:spcPts val="300"/>
                        </a:spcBef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5pPr>
                      <a:lvl6pPr marL="25146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6pPr>
                      <a:lvl7pPr marL="29718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7pPr>
                      <a:lvl8pPr marL="34290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8pPr>
                      <a:lvl9pPr marL="3886200" indent="-228600" eaLnBrk="0" fontAlgn="base" hangingPunct="0"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70000"/>
                        <a:buFont typeface="Wingdings" pitchFamily="2" charset="2"/>
                        <a:defRPr sz="1400">
                          <a:solidFill>
                            <a:schemeClr val="tx1"/>
                          </a:solidFill>
                          <a:latin typeface="Gill Sans MT" panose="020B0502020104020203" pitchFamily="34" charset="0"/>
                          <a:ea typeface="맑은 고딕" panose="020B0503020000020004" pitchFamily="34" charset="-127"/>
                          <a:cs typeface="맑은 고딕" panose="020B0503020000020004" pitchFamily="34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student[‘name’]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student[‘age’]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student[‘major’]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ko-KR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굴림" panose="020B0600000101010101" pitchFamily="34" charset="-127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student.name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student.age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34" charset="-127"/>
                          <a:ea typeface="굴림" panose="020B0600000101010101" pitchFamily="34" charset="-127"/>
                        </a:rPr>
                        <a:t>student.major</a:t>
                      </a:r>
                      <a:endParaRPr kumimoji="0" lang="ko-KR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anose="020B0503020000020004" pitchFamily="34" charset="-127"/>
                        <a:ea typeface="굴림" panose="020B0600000101010101" pitchFamily="34" charset="-127"/>
                      </a:endParaRPr>
                    </a:p>
                  </a:txBody>
                  <a:tcPr marL="91483" marR="91483" marT="45597" marB="45597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02762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73408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제목 1">
            <a:extLst>
              <a:ext uri="{FF2B5EF4-FFF2-40B4-BE49-F238E27FC236}">
                <a16:creationId xmlns:a16="http://schemas.microsoft.com/office/drawing/2014/main" id="{2D6C4908-E5D8-2546-90E5-EA0E3C4EB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객체</a:t>
            </a:r>
          </a:p>
        </p:txBody>
      </p:sp>
      <p:sp>
        <p:nvSpPr>
          <p:cNvPr id="35843" name="내용 개체 틀 2">
            <a:extLst>
              <a:ext uri="{FF2B5EF4-FFF2-40B4-BE49-F238E27FC236}">
                <a16:creationId xmlns:a16="http://schemas.microsoft.com/office/drawing/2014/main" id="{9A3B7820-DC27-FA4E-A785-DD1C19FB34C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981200" y="1219201"/>
            <a:ext cx="8229600" cy="4937125"/>
          </a:xfrm>
        </p:spPr>
        <p:txBody>
          <a:bodyPr/>
          <a:lstStyle/>
          <a:p>
            <a:r>
              <a:rPr lang="ko-KR" altLang="en-US">
                <a:ea typeface="굴림" panose="020B0600000101010101" pitchFamily="34" charset="-127"/>
              </a:rPr>
              <a:t>속성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객체 내부에 있는 각각의 값</a:t>
            </a:r>
            <a:endParaRPr lang="en-US" altLang="ko-KR">
              <a:ea typeface="굴림" panose="020B0600000101010101" pitchFamily="34" charset="-127"/>
            </a:endParaRPr>
          </a:p>
          <a:p>
            <a:r>
              <a:rPr lang="ko-KR" altLang="en-US">
                <a:ea typeface="굴림" panose="020B0600000101010101" pitchFamily="34" charset="-127"/>
              </a:rPr>
              <a:t>메소드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객체의 속성 중 함수인 속성</a:t>
            </a:r>
            <a:endParaRPr lang="en-US" altLang="ko-KR">
              <a:ea typeface="굴림" panose="020B0600000101010101" pitchFamily="34" charset="-127"/>
            </a:endParaRPr>
          </a:p>
          <a:p>
            <a:pPr lvl="1"/>
            <a:r>
              <a:rPr lang="ko-KR" altLang="en-US">
                <a:ea typeface="굴림" panose="020B0600000101010101" pitchFamily="34" charset="-127"/>
              </a:rPr>
              <a:t>메소드에서 자신의 속성 사용시 </a:t>
            </a:r>
            <a:r>
              <a:rPr lang="en-US" altLang="ko-KR">
                <a:ea typeface="굴림" panose="020B0600000101010101" pitchFamily="34" charset="-127"/>
              </a:rPr>
              <a:t>this </a:t>
            </a:r>
            <a:r>
              <a:rPr lang="ko-KR" altLang="en-US">
                <a:ea typeface="굴림" panose="020B0600000101010101" pitchFamily="34" charset="-127"/>
              </a:rPr>
              <a:t>키워드 사용</a:t>
            </a:r>
          </a:p>
        </p:txBody>
      </p:sp>
    </p:spTree>
    <p:extLst>
      <p:ext uri="{BB962C8B-B14F-4D97-AF65-F5344CB8AC3E}">
        <p14:creationId xmlns:p14="http://schemas.microsoft.com/office/powerpoint/2010/main" val="1601131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2C6C90C-23CA-CE40-A31F-4DC61922595D}"/>
              </a:ext>
            </a:extLst>
          </p:cNvPr>
          <p:cNvSpPr/>
          <p:nvPr/>
        </p:nvSpPr>
        <p:spPr>
          <a:xfrm>
            <a:off x="1151908" y="712375"/>
            <a:ext cx="8856004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Montserrat" pitchFamily="2" charset="0"/>
                <a:ea typeface="SpoqaHanSans" panose="020B0500000000000000" pitchFamily="34" charset="-128"/>
              </a:rPr>
              <a:t>PROJECT</a:t>
            </a:r>
            <a:endParaRPr lang="en-US" altLang="ko-KR" sz="2000" dirty="0">
              <a:latin typeface="Montserrat" pitchFamily="2" charset="0"/>
              <a:ea typeface="SpoqaHanSans" panose="020B0500000000000000" pitchFamily="34" charset="-128"/>
            </a:endParaRPr>
          </a:p>
          <a:p>
            <a:endParaRPr lang="en-US" altLang="ko-KR" sz="2000" b="1" dirty="0">
              <a:effectLst/>
              <a:latin typeface="Montserrat" pitchFamily="2" charset="0"/>
              <a:ea typeface="SpoqaHanSans" panose="020B0500000000000000" pitchFamily="34" charset="-128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3D2614-FAF4-0743-9ED7-997F6392B4D3}"/>
              </a:ext>
            </a:extLst>
          </p:cNvPr>
          <p:cNvSpPr/>
          <p:nvPr/>
        </p:nvSpPr>
        <p:spPr>
          <a:xfrm>
            <a:off x="1151908" y="1851148"/>
            <a:ext cx="46531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축제</a:t>
            </a:r>
            <a:r>
              <a:rPr lang="en-US" altLang="ko-KR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, </a:t>
            </a:r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체육대회</a:t>
            </a:r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소개 사이트</a:t>
            </a:r>
            <a:endParaRPr lang="en-US" altLang="ko-KR" sz="28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19674D6-A9AB-4F42-A67D-5F3A98D89CB1}"/>
              </a:ext>
            </a:extLst>
          </p:cNvPr>
          <p:cNvSpPr/>
          <p:nvPr/>
        </p:nvSpPr>
        <p:spPr>
          <a:xfrm>
            <a:off x="1151907" y="2989921"/>
            <a:ext cx="4653147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4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독자적</a:t>
            </a:r>
            <a:r>
              <a:rPr lang="ko-KR" altLang="en-US" sz="44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으로</a:t>
            </a:r>
            <a:endParaRPr lang="en-US" altLang="ko-KR" sz="4400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r>
              <a:rPr lang="en-US" altLang="ko-KR" sz="44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10</a:t>
            </a:r>
            <a:r>
              <a:rPr lang="ko-KR" altLang="en-US" sz="44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월 </a:t>
            </a:r>
            <a:r>
              <a:rPr lang="en-US" altLang="ko-KR" sz="44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10</a:t>
            </a:r>
            <a:r>
              <a:rPr lang="ko-KR" altLang="en-US" sz="44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일 축제 전 까지 개발</a:t>
            </a:r>
            <a:r>
              <a:rPr lang="en-US" altLang="ko-KR" sz="44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,</a:t>
            </a:r>
            <a:r>
              <a:rPr lang="ko-KR" altLang="en-US" sz="4400" dirty="0">
                <a:latin typeface="SpoqaHanSans" panose="020B0500000000000000" pitchFamily="34" charset="-128"/>
                <a:ea typeface="SpoqaHanSans" panose="020B0500000000000000" pitchFamily="34" charset="-128"/>
              </a:rPr>
              <a:t> 홍보</a:t>
            </a:r>
            <a:endParaRPr lang="en-US" altLang="ko-KR" sz="4400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endParaRPr lang="en-US" altLang="ko-KR" sz="28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endParaRPr lang="en-US" altLang="ko-KR" sz="28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28415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2C6C90C-23CA-CE40-A31F-4DC61922595D}"/>
              </a:ext>
            </a:extLst>
          </p:cNvPr>
          <p:cNvSpPr/>
          <p:nvPr/>
        </p:nvSpPr>
        <p:spPr>
          <a:xfrm>
            <a:off x="1151908" y="712375"/>
            <a:ext cx="8856004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Montserrat" pitchFamily="2" charset="0"/>
                <a:ea typeface="SpoqaHanSans" panose="020B0500000000000000" pitchFamily="34" charset="-128"/>
              </a:rPr>
              <a:t>PROJECT</a:t>
            </a:r>
            <a:endParaRPr lang="en-US" altLang="ko-KR" sz="2000" dirty="0">
              <a:latin typeface="Montserrat" pitchFamily="2" charset="0"/>
              <a:ea typeface="SpoqaHanSans" panose="020B0500000000000000" pitchFamily="34" charset="-128"/>
            </a:endParaRPr>
          </a:p>
          <a:p>
            <a:endParaRPr lang="en-US" altLang="ko-KR" sz="2000" b="1" dirty="0">
              <a:effectLst/>
              <a:latin typeface="Montserrat" pitchFamily="2" charset="0"/>
              <a:ea typeface="SpoqaHanSans" panose="020B0500000000000000" pitchFamily="34" charset="-128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3D2614-FAF4-0743-9ED7-997F6392B4D3}"/>
              </a:ext>
            </a:extLst>
          </p:cNvPr>
          <p:cNvSpPr/>
          <p:nvPr/>
        </p:nvSpPr>
        <p:spPr>
          <a:xfrm>
            <a:off x="1151908" y="1851148"/>
            <a:ext cx="46531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삼육대학교 </a:t>
            </a:r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축제</a:t>
            </a:r>
            <a:r>
              <a:rPr lang="en-US" altLang="ko-KR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, </a:t>
            </a:r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체육대회</a:t>
            </a:r>
            <a:endParaRPr lang="en-US" altLang="ko-KR" sz="28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BBDFFEA-3DE5-3746-A142-D754CC2E0543}"/>
              </a:ext>
            </a:extLst>
          </p:cNvPr>
          <p:cNvSpPr/>
          <p:nvPr/>
        </p:nvSpPr>
        <p:spPr>
          <a:xfrm>
            <a:off x="1150597" y="3519423"/>
            <a:ext cx="24091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하루</a:t>
            </a:r>
            <a:endParaRPr lang="en-US" altLang="ko-KR" sz="40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43F001F-DE50-3B40-A9E4-F6BC74F328D0}"/>
              </a:ext>
            </a:extLst>
          </p:cNvPr>
          <p:cNvSpPr/>
          <p:nvPr/>
        </p:nvSpPr>
        <p:spPr>
          <a:xfrm>
            <a:off x="3322288" y="3519423"/>
            <a:ext cx="24091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술</a:t>
            </a:r>
            <a:r>
              <a:rPr lang="en-US" altLang="ko-KR" sz="4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X</a:t>
            </a:r>
            <a:endParaRPr lang="en-US" altLang="ko-KR" sz="36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8FAA6DE-0F43-F84F-8443-B8ED4B552B97}"/>
              </a:ext>
            </a:extLst>
          </p:cNvPr>
          <p:cNvSpPr/>
          <p:nvPr/>
        </p:nvSpPr>
        <p:spPr>
          <a:xfrm>
            <a:off x="5731485" y="3519423"/>
            <a:ext cx="24091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연예인</a:t>
            </a:r>
            <a:r>
              <a:rPr lang="en-US" altLang="ko-KR" sz="4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?</a:t>
            </a:r>
            <a:endParaRPr lang="en-US" altLang="ko-KR" sz="36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1CC7A4C-9705-1645-AA17-CD7CC343C5CD}"/>
              </a:ext>
            </a:extLst>
          </p:cNvPr>
          <p:cNvSpPr/>
          <p:nvPr/>
        </p:nvSpPr>
        <p:spPr>
          <a:xfrm>
            <a:off x="8378188" y="3519423"/>
            <a:ext cx="240919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000" b="1" dirty="0" err="1">
                <a:latin typeface="SpoqaHanSans" panose="020B0500000000000000" pitchFamily="34" charset="-128"/>
                <a:ea typeface="SpoqaHanSans" panose="020B0500000000000000" pitchFamily="34" charset="-128"/>
              </a:rPr>
              <a:t>즐길거리</a:t>
            </a:r>
            <a:r>
              <a:rPr lang="en-US" altLang="ko-KR" sz="4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?</a:t>
            </a:r>
            <a:endParaRPr lang="en-US" altLang="ko-KR" sz="36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73144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텍스트상자 10">
            <a:extLst>
              <a:ext uri="{FF2B5EF4-FFF2-40B4-BE49-F238E27FC236}">
                <a16:creationId xmlns:a16="http://schemas.microsoft.com/office/drawing/2014/main" id="{8D9705B9-CBC8-BD4C-A2C8-C2C728F436ED}"/>
              </a:ext>
            </a:extLst>
          </p:cNvPr>
          <p:cNvSpPr txBox="1"/>
          <p:nvPr/>
        </p:nvSpPr>
        <p:spPr>
          <a:xfrm>
            <a:off x="2401803" y="3045047"/>
            <a:ext cx="73247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kumimoji="1" lang="en-US" altLang="ko-KR" sz="6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2</a:t>
            </a:r>
            <a:r>
              <a:rPr kumimoji="1" lang="ko-KR" altLang="en-US" sz="6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학기 세션 </a:t>
            </a:r>
            <a:r>
              <a:rPr kumimoji="1" lang="ko-KR" altLang="en-US" sz="60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커리큘럼</a:t>
            </a:r>
            <a:endParaRPr kumimoji="1" lang="en-US" altLang="ko-KR" sz="60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2985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2C6C90C-23CA-CE40-A31F-4DC61922595D}"/>
              </a:ext>
            </a:extLst>
          </p:cNvPr>
          <p:cNvSpPr/>
          <p:nvPr/>
        </p:nvSpPr>
        <p:spPr>
          <a:xfrm>
            <a:off x="1151908" y="712375"/>
            <a:ext cx="885600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2</a:t>
            </a:r>
            <a:r>
              <a:rPr lang="ko-KR" altLang="en-US" sz="32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학기 세션 커리큘럼</a:t>
            </a:r>
            <a:endParaRPr lang="en-US" altLang="ko-KR" sz="1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  <a:p>
            <a:r>
              <a:rPr lang="ko-KR" altLang="en-US" sz="2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  </a:t>
            </a:r>
            <a:endParaRPr lang="en-US" altLang="ko-KR" sz="20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endParaRPr lang="en-US" altLang="ko-KR" sz="2000" b="1" dirty="0">
              <a:effectLst/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3D2614-FAF4-0743-9ED7-997F6392B4D3}"/>
              </a:ext>
            </a:extLst>
          </p:cNvPr>
          <p:cNvSpPr/>
          <p:nvPr/>
        </p:nvSpPr>
        <p:spPr>
          <a:xfrm>
            <a:off x="914401" y="2545908"/>
            <a:ext cx="240919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>
                <a:latin typeface="Montserrat" pitchFamily="2" charset="0"/>
                <a:ea typeface="SpoqaHanSans" panose="020B0500000000000000" pitchFamily="34" charset="-128"/>
              </a:rPr>
              <a:t>Ruby on Rails</a:t>
            </a:r>
          </a:p>
          <a:p>
            <a:pPr algn="ctr"/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마무리</a:t>
            </a:r>
            <a:endParaRPr lang="en-US" altLang="ko-KR" sz="24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6199E3D-6BFA-FD40-9321-F08A31E048B0}"/>
              </a:ext>
            </a:extLst>
          </p:cNvPr>
          <p:cNvSpPr/>
          <p:nvPr/>
        </p:nvSpPr>
        <p:spPr>
          <a:xfrm>
            <a:off x="3539965" y="2976795"/>
            <a:ext cx="24091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>
                <a:latin typeface="Montserrat" pitchFamily="2" charset="0"/>
                <a:ea typeface="SpoqaHanSans" panose="020B0500000000000000" pitchFamily="34" charset="-128"/>
              </a:rPr>
              <a:t>PROJECT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E174DC-BF86-C746-93F5-5340F316E2A0}"/>
              </a:ext>
            </a:extLst>
          </p:cNvPr>
          <p:cNvSpPr/>
          <p:nvPr/>
        </p:nvSpPr>
        <p:spPr>
          <a:xfrm>
            <a:off x="6165529" y="2976795"/>
            <a:ext cx="24091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 err="1">
                <a:latin typeface="Montserrat" pitchFamily="2" charset="0"/>
                <a:ea typeface="SpoqaHanSans" panose="020B0500000000000000" pitchFamily="34" charset="-128"/>
              </a:rPr>
              <a:t>Javascript</a:t>
            </a:r>
            <a:endParaRPr lang="en-US" altLang="ko-KR" sz="2800" b="1" dirty="0">
              <a:latin typeface="Montserrat" pitchFamily="2" charset="0"/>
              <a:ea typeface="SpoqaHanSans" panose="020B0500000000000000" pitchFamily="34" charset="-128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F11EC8B-2749-D945-BD81-FA07AD204D66}"/>
              </a:ext>
            </a:extLst>
          </p:cNvPr>
          <p:cNvSpPr/>
          <p:nvPr/>
        </p:nvSpPr>
        <p:spPr>
          <a:xfrm>
            <a:off x="8791093" y="2976795"/>
            <a:ext cx="24091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b="1" dirty="0">
                <a:latin typeface="Montserrat" pitchFamily="2" charset="0"/>
                <a:ea typeface="SpoqaHanSans" panose="020B0500000000000000" pitchFamily="34" charset="-128"/>
              </a:rPr>
              <a:t>운영진 교육</a:t>
            </a:r>
            <a:endParaRPr lang="en-US" altLang="ko-KR" sz="2800" b="1" dirty="0">
              <a:latin typeface="Montserrat" pitchFamily="2" charset="0"/>
              <a:ea typeface="SpoqaHanSans" panose="020B0500000000000000" pitchFamily="34" charset="-128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AF44BDA-7F69-6541-9CA5-8CAF3AD39CA6}"/>
              </a:ext>
            </a:extLst>
          </p:cNvPr>
          <p:cNvSpPr/>
          <p:nvPr/>
        </p:nvSpPr>
        <p:spPr>
          <a:xfrm>
            <a:off x="1969325" y="2978203"/>
            <a:ext cx="24091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1956D5"/>
                </a:solidFill>
                <a:latin typeface="Arial Rounded MT Bold" panose="020F0704030504030204" pitchFamily="34" charset="0"/>
                <a:ea typeface="SpoqaHanSans" panose="020B0500000000000000" pitchFamily="34" charset="-128"/>
              </a:rPr>
              <a:t>&gt;</a:t>
            </a:r>
            <a:endParaRPr lang="en-US" altLang="ko-KR" sz="2400" b="1" dirty="0">
              <a:solidFill>
                <a:srgbClr val="1956D5"/>
              </a:solidFill>
              <a:latin typeface="Arial Rounded MT Bold" panose="020F0704030504030204" pitchFamily="34" charset="0"/>
              <a:ea typeface="SpoqaHanSans" panose="020B0500000000000000" pitchFamily="34" charset="-128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9489AF9-1C0A-4D43-98EB-C96575E1EE6D}"/>
              </a:ext>
            </a:extLst>
          </p:cNvPr>
          <p:cNvSpPr/>
          <p:nvPr/>
        </p:nvSpPr>
        <p:spPr>
          <a:xfrm>
            <a:off x="4914547" y="2976795"/>
            <a:ext cx="24091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1956D5"/>
                </a:solidFill>
                <a:latin typeface="Arial Rounded MT Bold" panose="020F0704030504030204" pitchFamily="34" charset="0"/>
                <a:ea typeface="SpoqaHanSans" panose="020B0500000000000000" pitchFamily="34" charset="-128"/>
              </a:rPr>
              <a:t>&gt;</a:t>
            </a:r>
            <a:endParaRPr lang="en-US" altLang="ko-KR" sz="2400" b="1" dirty="0">
              <a:solidFill>
                <a:srgbClr val="1956D5"/>
              </a:solidFill>
              <a:latin typeface="Arial Rounded MT Bold" panose="020F0704030504030204" pitchFamily="34" charset="0"/>
              <a:ea typeface="SpoqaHanSans" panose="020B0500000000000000" pitchFamily="34" charset="-128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D3138C1-9EB4-4046-9A60-5F4E9A999669}"/>
              </a:ext>
            </a:extLst>
          </p:cNvPr>
          <p:cNvSpPr/>
          <p:nvPr/>
        </p:nvSpPr>
        <p:spPr>
          <a:xfrm>
            <a:off x="7540111" y="2976795"/>
            <a:ext cx="24091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1956D5"/>
                </a:solidFill>
                <a:latin typeface="Arial Rounded MT Bold" panose="020F0704030504030204" pitchFamily="34" charset="0"/>
                <a:ea typeface="08SeoulNamsan vert" panose="02020603020101020101" pitchFamily="18" charset="-127"/>
              </a:rPr>
              <a:t>&gt;</a:t>
            </a:r>
            <a:endParaRPr lang="en-US" altLang="ko-KR" sz="2400" b="1" dirty="0">
              <a:solidFill>
                <a:srgbClr val="1956D5"/>
              </a:solidFill>
              <a:latin typeface="Arial Rounded MT Bold" panose="020F0704030504030204" pitchFamily="34" charset="0"/>
              <a:ea typeface="08SeoulNamsan vert" panose="02020603020101020101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1314BCC-1BAC-274E-89CA-544A2E3462A9}"/>
              </a:ext>
            </a:extLst>
          </p:cNvPr>
          <p:cNvSpPr/>
          <p:nvPr/>
        </p:nvSpPr>
        <p:spPr>
          <a:xfrm>
            <a:off x="3724354" y="4172617"/>
            <a:ext cx="47895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>
                    <a:lumMod val="85000"/>
                  </a:schemeClr>
                </a:solidFill>
                <a:latin typeface="Montserrat" pitchFamily="2" charset="0"/>
                <a:ea typeface="SpoqaHanSans" panose="020B0500000000000000" pitchFamily="34" charset="-128"/>
              </a:rPr>
              <a:t># HTML / CSS</a:t>
            </a:r>
            <a:r>
              <a:rPr lang="ko-KR" altLang="en-US" sz="2800" b="1" dirty="0">
                <a:solidFill>
                  <a:schemeClr val="bg1">
                    <a:lumMod val="85000"/>
                  </a:schemeClr>
                </a:solidFill>
                <a:latin typeface="Montserrat" pitchFamily="2" charset="0"/>
                <a:ea typeface="SpoqaHanSans" panose="020B0500000000000000" pitchFamily="34" charset="-128"/>
              </a:rPr>
              <a:t> 특정 부분만</a:t>
            </a:r>
            <a:endParaRPr lang="en-US" altLang="ko-KR" sz="2800" b="1" dirty="0">
              <a:solidFill>
                <a:schemeClr val="bg1">
                  <a:lumMod val="85000"/>
                </a:schemeClr>
              </a:solidFill>
              <a:latin typeface="Montserrat" pitchFamily="2" charset="0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66471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2C6C90C-23CA-CE40-A31F-4DC61922595D}"/>
              </a:ext>
            </a:extLst>
          </p:cNvPr>
          <p:cNvSpPr/>
          <p:nvPr/>
        </p:nvSpPr>
        <p:spPr>
          <a:xfrm>
            <a:off x="1151908" y="712375"/>
            <a:ext cx="885600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2</a:t>
            </a:r>
            <a:r>
              <a:rPr lang="ko-KR" altLang="en-US" sz="3200" dirty="0">
                <a:latin typeface="SpoqaHanSans Light" panose="020B0300000000000000" pitchFamily="34" charset="-128"/>
                <a:ea typeface="SpoqaHanSans Light" panose="020B0300000000000000" pitchFamily="34" charset="-128"/>
              </a:rPr>
              <a:t>학기 세션 커리큘럼</a:t>
            </a:r>
            <a:endParaRPr lang="en-US" altLang="ko-KR" sz="1400" dirty="0">
              <a:latin typeface="SpoqaHanSans Light" panose="020B0300000000000000" pitchFamily="34" charset="-128"/>
              <a:ea typeface="SpoqaHanSans Light" panose="020B0300000000000000" pitchFamily="34" charset="-128"/>
            </a:endParaRPr>
          </a:p>
          <a:p>
            <a:r>
              <a:rPr lang="ko-KR" altLang="en-US" sz="20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  </a:t>
            </a:r>
            <a:endParaRPr lang="en-US" altLang="ko-KR" sz="20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  <a:p>
            <a:endParaRPr lang="en-US" altLang="ko-KR" sz="2000" b="1" dirty="0">
              <a:effectLst/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63D2614-FAF4-0743-9ED7-997F6392B4D3}"/>
              </a:ext>
            </a:extLst>
          </p:cNvPr>
          <p:cNvSpPr/>
          <p:nvPr/>
        </p:nvSpPr>
        <p:spPr>
          <a:xfrm>
            <a:off x="4461615" y="1932084"/>
            <a:ext cx="33150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>
                <a:latin typeface="Montserrat" pitchFamily="2" charset="0"/>
                <a:ea typeface="SpoqaHanSans" panose="020B0500000000000000" pitchFamily="34" charset="-128"/>
              </a:rPr>
              <a:t>Ruby on Rails</a:t>
            </a:r>
          </a:p>
          <a:p>
            <a:pPr algn="ctr"/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마무리</a:t>
            </a:r>
            <a:endParaRPr lang="en-US" altLang="ko-KR" sz="24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DF243FA-47CD-DD45-8810-DA4FB17E8C4B}"/>
              </a:ext>
            </a:extLst>
          </p:cNvPr>
          <p:cNvSpPr/>
          <p:nvPr/>
        </p:nvSpPr>
        <p:spPr>
          <a:xfrm>
            <a:off x="1821401" y="3613458"/>
            <a:ext cx="24091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학교 페이지</a:t>
            </a:r>
            <a:endParaRPr lang="en-US" altLang="ko-KR" sz="2800" b="1" dirty="0">
              <a:solidFill>
                <a:srgbClr val="1956D5"/>
              </a:solidFill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30844F5-33A0-FA42-B029-D77A1F6B71F5}"/>
              </a:ext>
            </a:extLst>
          </p:cNvPr>
          <p:cNvSpPr/>
          <p:nvPr/>
        </p:nvSpPr>
        <p:spPr>
          <a:xfrm>
            <a:off x="4914545" y="3613458"/>
            <a:ext cx="24091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b="1" dirty="0" err="1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해커톤</a:t>
            </a:r>
            <a:r>
              <a:rPr lang="ko-KR" altLang="en-US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 </a:t>
            </a:r>
            <a:r>
              <a:rPr lang="ko-KR" altLang="en-US" sz="2800" b="1" dirty="0" err="1">
                <a:latin typeface="SpoqaHanSans" panose="020B0500000000000000" pitchFamily="34" charset="-128"/>
                <a:ea typeface="SpoqaHanSans" panose="020B0500000000000000" pitchFamily="34" charset="-128"/>
              </a:rPr>
              <a:t>작업물</a:t>
            </a:r>
            <a:endParaRPr lang="en-US" altLang="ko-KR" sz="28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88A2938-2DA0-9C4B-9AB5-FA5EE729F709}"/>
              </a:ext>
            </a:extLst>
          </p:cNvPr>
          <p:cNvSpPr/>
          <p:nvPr/>
        </p:nvSpPr>
        <p:spPr>
          <a:xfrm>
            <a:off x="8007689" y="3613458"/>
            <a:ext cx="240919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각종</a:t>
            </a:r>
            <a:r>
              <a:rPr lang="en-US" altLang="ko-KR" sz="2800" b="1" dirty="0">
                <a:solidFill>
                  <a:srgbClr val="1956D5"/>
                </a:solidFill>
                <a:latin typeface="SpoqaHanSans" panose="020B0500000000000000" pitchFamily="34" charset="-128"/>
                <a:ea typeface="SpoqaHanSans" panose="020B0500000000000000" pitchFamily="34" charset="-128"/>
              </a:rPr>
              <a:t> API</a:t>
            </a:r>
            <a:r>
              <a:rPr lang="ko-KR" altLang="en-US" sz="2800" b="1" dirty="0">
                <a:latin typeface="SpoqaHanSans" panose="020B0500000000000000" pitchFamily="34" charset="-128"/>
                <a:ea typeface="SpoqaHanSans" panose="020B0500000000000000" pitchFamily="34" charset="-128"/>
              </a:rPr>
              <a:t> </a:t>
            </a:r>
            <a:endParaRPr lang="en-US" altLang="ko-KR" sz="2800" b="1" dirty="0">
              <a:latin typeface="SpoqaHanSans" panose="020B0500000000000000" pitchFamily="34" charset="-128"/>
              <a:ea typeface="SpoqaHanSans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564332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4455</TotalTime>
  <Pages>88</Pages>
  <Words>976</Words>
  <Characters>0</Characters>
  <Application>Microsoft Macintosh PowerPoint</Application>
  <DocSecurity>0</DocSecurity>
  <PresentationFormat>와이드스크린</PresentationFormat>
  <Lines>0</Lines>
  <Paragraphs>396</Paragraphs>
  <Slides>43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56" baseType="lpstr">
      <vt:lpstr>SpoqaHanSans</vt:lpstr>
      <vt:lpstr>SpoqaHanSans Light</vt:lpstr>
      <vt:lpstr>Arial Rounded MT Bold</vt:lpstr>
      <vt:lpstr>Montserrat</vt:lpstr>
      <vt:lpstr>08SeoulNamsan vert</vt:lpstr>
      <vt:lpstr>Arial</vt:lpstr>
      <vt:lpstr>굴림</vt:lpstr>
      <vt:lpstr>Gill Sans MT</vt:lpstr>
      <vt:lpstr>08SeoulNamsan M</vt:lpstr>
      <vt:lpstr>Wingdings</vt:lpstr>
      <vt:lpstr>Noto Sans CJK KR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표현식과 문장</vt:lpstr>
      <vt:lpstr>키워드</vt:lpstr>
      <vt:lpstr>키워드</vt:lpstr>
      <vt:lpstr>식별자</vt:lpstr>
      <vt:lpstr>식별자</vt:lpstr>
      <vt:lpstr>주석</vt:lpstr>
      <vt:lpstr>자바스크립트 출력</vt:lpstr>
      <vt:lpstr>자료형</vt:lpstr>
      <vt:lpstr>숫자</vt:lpstr>
      <vt:lpstr>문자열</vt:lpstr>
      <vt:lpstr>문자열</vt:lpstr>
      <vt:lpstr>불리언(boolean)</vt:lpstr>
      <vt:lpstr>불리언(boolean)</vt:lpstr>
      <vt:lpstr>변수</vt:lpstr>
      <vt:lpstr>조건문</vt:lpstr>
      <vt:lpstr>조건문</vt:lpstr>
      <vt:lpstr>조건문</vt:lpstr>
      <vt:lpstr>반복문</vt:lpstr>
      <vt:lpstr>반복문</vt:lpstr>
      <vt:lpstr>배열</vt:lpstr>
      <vt:lpstr>함수</vt:lpstr>
      <vt:lpstr>함수</vt:lpstr>
      <vt:lpstr>매개변수와 반환값</vt:lpstr>
      <vt:lpstr>콜백(callback) 함수</vt:lpstr>
      <vt:lpstr>객체</vt:lpstr>
      <vt:lpstr>객체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흥미 붙이기</dc:title>
  <dc:creator>배성현</dc:creator>
  <cp:lastModifiedBy>배성현</cp:lastModifiedBy>
  <cp:revision>264</cp:revision>
  <cp:lastPrinted>2018-07-30T19:39:30Z</cp:lastPrinted>
  <dcterms:modified xsi:type="dcterms:W3CDTF">2018-09-20T06:56:13Z</dcterms:modified>
</cp:coreProperties>
</file>

<file path=docProps/thumbnail.jpeg>
</file>